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58" r:id="rId5"/>
    <p:sldId id="260" r:id="rId6"/>
    <p:sldId id="262" r:id="rId7"/>
    <p:sldId id="261" r:id="rId8"/>
    <p:sldId id="267" r:id="rId9"/>
    <p:sldId id="270" r:id="rId10"/>
    <p:sldId id="269" r:id="rId11"/>
    <p:sldId id="271" r:id="rId12"/>
    <p:sldId id="264" r:id="rId13"/>
    <p:sldId id="266" r:id="rId14"/>
    <p:sldId id="265" r:id="rId15"/>
  </p:sldIdLst>
  <p:sldSz cx="18288000" cy="10287000"/>
  <p:notesSz cx="6858000" cy="9144000"/>
  <p:embeddedFontLst>
    <p:embeddedFont>
      <p:font typeface="Archivo Black" panose="020B0604020202020204" charset="0"/>
      <p:regular r:id="rId17"/>
    </p:embeddedFont>
    <p:embeddedFont>
      <p:font typeface="Calibri" panose="020F0502020204030204" pitchFamily="34" charset="0"/>
      <p:regular r:id="rId18"/>
      <p:bold r:id="rId19"/>
      <p:italic r:id="rId20"/>
      <p:boldItalic r:id="rId21"/>
    </p:embeddedFont>
    <p:embeddedFont>
      <p:font typeface="Lato" panose="020F0502020204030203" pitchFamily="34" charset="0"/>
      <p:regular r:id="rId22"/>
      <p:bold r:id="rId23"/>
      <p:italic r:id="rId24"/>
      <p:boldItalic r:id="rId25"/>
    </p:embeddedFont>
    <p:embeddedFont>
      <p:font typeface="Lato Bold" panose="020F0502020204030203" charset="0"/>
      <p:regular r:id="rId26"/>
    </p:embeddedFont>
    <p:embeddedFont>
      <p:font typeface="Montserrat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DF60F-B0C7-4710-8320-A4E2332FD9CF}" type="datetimeFigureOut">
              <a:rPr lang="en-US" smtClean="0"/>
              <a:t>27-Apr-25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20DE08-609C-4413-A3CE-853D2438F933}" type="slidenum">
              <a:rPr lang="en-US" smtClean="0"/>
              <a:t>‹#›</a:t>
            </a:fld>
            <a:endParaRPr lang="en-US"/>
          </a:p>
        </p:txBody>
      </p:sp>
    </p:spTree>
    <p:extLst>
      <p:ext uri="{BB962C8B-B14F-4D97-AF65-F5344CB8AC3E}">
        <p14:creationId xmlns:p14="http://schemas.microsoft.com/office/powerpoint/2010/main" val="4103172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20DE08-609C-4413-A3CE-853D2438F933}" type="slidenum">
              <a:rPr lang="en-US" smtClean="0"/>
              <a:t>7</a:t>
            </a:fld>
            <a:endParaRPr lang="en-US"/>
          </a:p>
        </p:txBody>
      </p:sp>
    </p:spTree>
    <p:extLst>
      <p:ext uri="{BB962C8B-B14F-4D97-AF65-F5344CB8AC3E}">
        <p14:creationId xmlns:p14="http://schemas.microsoft.com/office/powerpoint/2010/main" val="42933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27-Apr-25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27-Apr-25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27-Apr-25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27-Apr-25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27-Apr-25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27-Apr-25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3.jpeg"/><Relationship Id="rId7"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33202" y="8889160"/>
            <a:ext cx="11893526" cy="895859"/>
            <a:chOff x="0" y="0"/>
            <a:chExt cx="3132451" cy="235946"/>
          </a:xfrm>
        </p:grpSpPr>
        <p:sp>
          <p:nvSpPr>
            <p:cNvPr id="3" name="Freeform 3"/>
            <p:cNvSpPr/>
            <p:nvPr/>
          </p:nvSpPr>
          <p:spPr>
            <a:xfrm>
              <a:off x="0" y="0"/>
              <a:ext cx="3132451" cy="235946"/>
            </a:xfrm>
            <a:custGeom>
              <a:avLst/>
              <a:gdLst/>
              <a:ahLst/>
              <a:cxnLst/>
              <a:rect l="l" t="t" r="r" b="b"/>
              <a:pathLst>
                <a:path w="3132451" h="235946">
                  <a:moveTo>
                    <a:pt x="0" y="0"/>
                  </a:moveTo>
                  <a:lnTo>
                    <a:pt x="3132451" y="0"/>
                  </a:lnTo>
                  <a:lnTo>
                    <a:pt x="3132451" y="235946"/>
                  </a:lnTo>
                  <a:lnTo>
                    <a:pt x="0" y="235946"/>
                  </a:lnTo>
                  <a:close/>
                </a:path>
              </a:pathLst>
            </a:custGeom>
            <a:solidFill>
              <a:srgbClr val="1B294A"/>
            </a:solidFill>
          </p:spPr>
        </p:sp>
        <p:sp>
          <p:nvSpPr>
            <p:cNvPr id="4" name="TextBox 4"/>
            <p:cNvSpPr txBox="1"/>
            <p:nvPr/>
          </p:nvSpPr>
          <p:spPr>
            <a:xfrm>
              <a:off x="0" y="-38100"/>
              <a:ext cx="3132451" cy="274046"/>
            </a:xfrm>
            <a:prstGeom prst="rect">
              <a:avLst/>
            </a:prstGeom>
          </p:spPr>
          <p:txBody>
            <a:bodyPr lIns="50800" tIns="50800" rIns="50800" bIns="50800" rtlCol="0" anchor="ctr"/>
            <a:lstStyle/>
            <a:p>
              <a:pPr algn="ctr">
                <a:lnSpc>
                  <a:spcPts val="3080"/>
                </a:lnSpc>
              </a:pPr>
              <a:endParaRPr/>
            </a:p>
          </p:txBody>
        </p:sp>
      </p:grpSp>
      <p:sp>
        <p:nvSpPr>
          <p:cNvPr id="5" name="Freeform 5"/>
          <p:cNvSpPr/>
          <p:nvPr/>
        </p:nvSpPr>
        <p:spPr>
          <a:xfrm>
            <a:off x="-162419" y="7236394"/>
            <a:ext cx="6595621" cy="3585619"/>
          </a:xfrm>
          <a:custGeom>
            <a:avLst/>
            <a:gdLst/>
            <a:ahLst/>
            <a:cxnLst/>
            <a:rect l="l" t="t" r="r" b="b"/>
            <a:pathLst>
              <a:path w="6595621" h="3585619">
                <a:moveTo>
                  <a:pt x="0" y="0"/>
                </a:moveTo>
                <a:lnTo>
                  <a:pt x="6595621" y="0"/>
                </a:lnTo>
                <a:lnTo>
                  <a:pt x="6595621" y="3585620"/>
                </a:lnTo>
                <a:lnTo>
                  <a:pt x="0" y="35856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471874" y="-377589"/>
            <a:ext cx="2590500" cy="2590500"/>
            <a:chOff x="0" y="0"/>
            <a:chExt cx="812800" cy="812800"/>
          </a:xfrm>
        </p:grpSpPr>
        <p:sp>
          <p:nvSpPr>
            <p:cNvPr id="7" name="Freeform 7"/>
            <p:cNvSpPr/>
            <p:nvPr/>
          </p:nvSpPr>
          <p:spPr>
            <a:xfrm>
              <a:off x="32169" y="32169"/>
              <a:ext cx="748463" cy="748463"/>
            </a:xfrm>
            <a:custGeom>
              <a:avLst/>
              <a:gdLst/>
              <a:ahLst/>
              <a:cxnLst/>
              <a:rect l="l" t="t" r="r" b="b"/>
              <a:pathLst>
                <a:path w="748463" h="748463">
                  <a:moveTo>
                    <a:pt x="446081" y="39681"/>
                  </a:moveTo>
                  <a:lnTo>
                    <a:pt x="708781" y="302381"/>
                  </a:lnTo>
                  <a:cubicBezTo>
                    <a:pt x="748463" y="342062"/>
                    <a:pt x="748463" y="406400"/>
                    <a:pt x="708781" y="446081"/>
                  </a:cubicBezTo>
                  <a:lnTo>
                    <a:pt x="446081" y="708781"/>
                  </a:lnTo>
                  <a:cubicBezTo>
                    <a:pt x="406400" y="748463"/>
                    <a:pt x="342062" y="748463"/>
                    <a:pt x="302381" y="708781"/>
                  </a:cubicBezTo>
                  <a:lnTo>
                    <a:pt x="39681" y="446081"/>
                  </a:lnTo>
                  <a:cubicBezTo>
                    <a:pt x="0" y="406400"/>
                    <a:pt x="0" y="342062"/>
                    <a:pt x="39681" y="302381"/>
                  </a:cubicBezTo>
                  <a:lnTo>
                    <a:pt x="302381" y="39681"/>
                  </a:lnTo>
                  <a:cubicBezTo>
                    <a:pt x="342062" y="0"/>
                    <a:pt x="406400" y="0"/>
                    <a:pt x="446081" y="39681"/>
                  </a:cubicBezTo>
                  <a:close/>
                </a:path>
              </a:pathLst>
            </a:custGeom>
            <a:solidFill>
              <a:srgbClr val="99DFF9"/>
            </a:solidFill>
          </p:spPr>
        </p:sp>
        <p:sp>
          <p:nvSpPr>
            <p:cNvPr id="8" name="TextBox 8"/>
            <p:cNvSpPr txBox="1"/>
            <p:nvPr/>
          </p:nvSpPr>
          <p:spPr>
            <a:xfrm>
              <a:off x="139700" y="101600"/>
              <a:ext cx="533400" cy="571500"/>
            </a:xfrm>
            <a:prstGeom prst="rect">
              <a:avLst/>
            </a:prstGeom>
          </p:spPr>
          <p:txBody>
            <a:bodyPr lIns="50800" tIns="50800" rIns="50800" bIns="50800" rtlCol="0" anchor="ctr"/>
            <a:lstStyle/>
            <a:p>
              <a:pPr algn="ctr">
                <a:lnSpc>
                  <a:spcPts val="3080"/>
                </a:lnSpc>
              </a:pPr>
              <a:endParaRPr/>
            </a:p>
          </p:txBody>
        </p:sp>
      </p:grpSp>
      <p:grpSp>
        <p:nvGrpSpPr>
          <p:cNvPr id="9" name="Group 9"/>
          <p:cNvGrpSpPr/>
          <p:nvPr/>
        </p:nvGrpSpPr>
        <p:grpSpPr>
          <a:xfrm>
            <a:off x="321612" y="-1533918"/>
            <a:ext cx="2792411" cy="2792411"/>
            <a:chOff x="0" y="0"/>
            <a:chExt cx="812800" cy="812800"/>
          </a:xfrm>
        </p:grpSpPr>
        <p:sp>
          <p:nvSpPr>
            <p:cNvPr id="10" name="Freeform 10"/>
            <p:cNvSpPr/>
            <p:nvPr/>
          </p:nvSpPr>
          <p:spPr>
            <a:xfrm>
              <a:off x="29842" y="29842"/>
              <a:ext cx="753115" cy="753115"/>
            </a:xfrm>
            <a:custGeom>
              <a:avLst/>
              <a:gdLst/>
              <a:ahLst/>
              <a:cxnLst/>
              <a:rect l="l" t="t" r="r" b="b"/>
              <a:pathLst>
                <a:path w="753115" h="753115">
                  <a:moveTo>
                    <a:pt x="443213" y="36813"/>
                  </a:moveTo>
                  <a:lnTo>
                    <a:pt x="716303" y="309903"/>
                  </a:lnTo>
                  <a:cubicBezTo>
                    <a:pt x="753115" y="346716"/>
                    <a:pt x="753115" y="406401"/>
                    <a:pt x="716303" y="443213"/>
                  </a:cubicBezTo>
                  <a:lnTo>
                    <a:pt x="443213" y="716303"/>
                  </a:lnTo>
                  <a:cubicBezTo>
                    <a:pt x="406401" y="753115"/>
                    <a:pt x="346716" y="753115"/>
                    <a:pt x="309903" y="716303"/>
                  </a:cubicBezTo>
                  <a:lnTo>
                    <a:pt x="36813" y="443213"/>
                  </a:lnTo>
                  <a:cubicBezTo>
                    <a:pt x="0" y="406401"/>
                    <a:pt x="0" y="346716"/>
                    <a:pt x="36813" y="309903"/>
                  </a:cubicBezTo>
                  <a:lnTo>
                    <a:pt x="309903" y="36813"/>
                  </a:lnTo>
                  <a:cubicBezTo>
                    <a:pt x="346716" y="0"/>
                    <a:pt x="406401" y="0"/>
                    <a:pt x="443213" y="36813"/>
                  </a:cubicBezTo>
                  <a:close/>
                </a:path>
              </a:pathLst>
            </a:custGeom>
            <a:solidFill>
              <a:srgbClr val="1B294A"/>
            </a:solidFill>
          </p:spPr>
        </p:sp>
        <p:sp>
          <p:nvSpPr>
            <p:cNvPr id="11" name="TextBox 11"/>
            <p:cNvSpPr txBox="1"/>
            <p:nvPr/>
          </p:nvSpPr>
          <p:spPr>
            <a:xfrm>
              <a:off x="139700" y="101600"/>
              <a:ext cx="533400" cy="571500"/>
            </a:xfrm>
            <a:prstGeom prst="rect">
              <a:avLst/>
            </a:prstGeom>
          </p:spPr>
          <p:txBody>
            <a:bodyPr lIns="50800" tIns="50800" rIns="50800" bIns="50800" rtlCol="0" anchor="ctr"/>
            <a:lstStyle/>
            <a:p>
              <a:pPr algn="ctr">
                <a:lnSpc>
                  <a:spcPts val="3080"/>
                </a:lnSpc>
              </a:pPr>
              <a:endParaRPr/>
            </a:p>
          </p:txBody>
        </p:sp>
      </p:grpSp>
      <p:grpSp>
        <p:nvGrpSpPr>
          <p:cNvPr id="12" name="Group 12"/>
          <p:cNvGrpSpPr/>
          <p:nvPr/>
        </p:nvGrpSpPr>
        <p:grpSpPr>
          <a:xfrm>
            <a:off x="468457" y="994155"/>
            <a:ext cx="1544989" cy="1544989"/>
            <a:chOff x="0" y="0"/>
            <a:chExt cx="812800" cy="812800"/>
          </a:xfrm>
        </p:grpSpPr>
        <p:sp>
          <p:nvSpPr>
            <p:cNvPr id="13" name="Freeform 13"/>
            <p:cNvSpPr/>
            <p:nvPr/>
          </p:nvSpPr>
          <p:spPr>
            <a:xfrm>
              <a:off x="43588" y="43588"/>
              <a:ext cx="725624" cy="725624"/>
            </a:xfrm>
            <a:custGeom>
              <a:avLst/>
              <a:gdLst/>
              <a:ahLst/>
              <a:cxnLst/>
              <a:rect l="l" t="t" r="r" b="b"/>
              <a:pathLst>
                <a:path w="725624" h="725624">
                  <a:moveTo>
                    <a:pt x="437221" y="30821"/>
                  </a:moveTo>
                  <a:lnTo>
                    <a:pt x="694803" y="288403"/>
                  </a:lnTo>
                  <a:cubicBezTo>
                    <a:pt x="714537" y="308137"/>
                    <a:pt x="725624" y="334903"/>
                    <a:pt x="725624" y="362812"/>
                  </a:cubicBezTo>
                  <a:cubicBezTo>
                    <a:pt x="725624" y="390721"/>
                    <a:pt x="714537" y="417487"/>
                    <a:pt x="694803" y="437221"/>
                  </a:cubicBezTo>
                  <a:lnTo>
                    <a:pt x="437221" y="694803"/>
                  </a:lnTo>
                  <a:cubicBezTo>
                    <a:pt x="417487" y="714537"/>
                    <a:pt x="390721" y="725624"/>
                    <a:pt x="362812" y="725624"/>
                  </a:cubicBezTo>
                  <a:cubicBezTo>
                    <a:pt x="334903" y="725624"/>
                    <a:pt x="308137" y="714537"/>
                    <a:pt x="288403" y="694803"/>
                  </a:cubicBezTo>
                  <a:lnTo>
                    <a:pt x="30821" y="437221"/>
                  </a:lnTo>
                  <a:cubicBezTo>
                    <a:pt x="11087" y="417487"/>
                    <a:pt x="0" y="390721"/>
                    <a:pt x="0" y="362812"/>
                  </a:cubicBezTo>
                  <a:cubicBezTo>
                    <a:pt x="0" y="334903"/>
                    <a:pt x="11087" y="308137"/>
                    <a:pt x="30821" y="288403"/>
                  </a:cubicBezTo>
                  <a:lnTo>
                    <a:pt x="288403" y="30821"/>
                  </a:lnTo>
                  <a:cubicBezTo>
                    <a:pt x="308137" y="11087"/>
                    <a:pt x="334903" y="0"/>
                    <a:pt x="362812" y="0"/>
                  </a:cubicBezTo>
                  <a:cubicBezTo>
                    <a:pt x="390721" y="0"/>
                    <a:pt x="417487" y="11087"/>
                    <a:pt x="437221" y="30821"/>
                  </a:cubicBezTo>
                  <a:close/>
                </a:path>
              </a:pathLst>
            </a:custGeom>
            <a:solidFill>
              <a:srgbClr val="1B294A"/>
            </a:solidFill>
          </p:spPr>
        </p:sp>
        <p:sp>
          <p:nvSpPr>
            <p:cNvPr id="14" name="TextBox 14"/>
            <p:cNvSpPr txBox="1"/>
            <p:nvPr/>
          </p:nvSpPr>
          <p:spPr>
            <a:xfrm>
              <a:off x="139700" y="101600"/>
              <a:ext cx="533400" cy="571500"/>
            </a:xfrm>
            <a:prstGeom prst="rect">
              <a:avLst/>
            </a:prstGeom>
          </p:spPr>
          <p:txBody>
            <a:bodyPr lIns="50800" tIns="50800" rIns="50800" bIns="50800" rtlCol="0" anchor="ctr"/>
            <a:lstStyle/>
            <a:p>
              <a:pPr algn="ctr">
                <a:lnSpc>
                  <a:spcPts val="3080"/>
                </a:lnSpc>
              </a:pPr>
              <a:endParaRPr/>
            </a:p>
          </p:txBody>
        </p:sp>
      </p:grpSp>
      <p:grpSp>
        <p:nvGrpSpPr>
          <p:cNvPr id="15" name="Group 15"/>
          <p:cNvGrpSpPr/>
          <p:nvPr/>
        </p:nvGrpSpPr>
        <p:grpSpPr>
          <a:xfrm>
            <a:off x="11220104" y="1460000"/>
            <a:ext cx="7226922" cy="7226922"/>
            <a:chOff x="0" y="0"/>
            <a:chExt cx="812800" cy="812800"/>
          </a:xfrm>
          <a:blipFill dpi="0" rotWithShape="1">
            <a:blip r:embed="rId4">
              <a:extLst>
                <a:ext uri="{28A0092B-C50C-407E-A947-70E740481C1C}">
                  <a14:useLocalDpi xmlns:a14="http://schemas.microsoft.com/office/drawing/2010/main" val="0"/>
                </a:ext>
              </a:extLst>
            </a:blip>
            <a:srcRect/>
            <a:stretch>
              <a:fillRect/>
            </a:stretch>
          </a:blipFill>
        </p:grpSpPr>
        <p:sp>
          <p:nvSpPr>
            <p:cNvPr id="16" name="Freeform 16"/>
            <p:cNvSpPr/>
            <p:nvPr/>
          </p:nvSpPr>
          <p:spPr>
            <a:xfrm>
              <a:off x="23401" y="23401"/>
              <a:ext cx="765998" cy="765998"/>
            </a:xfrm>
            <a:custGeom>
              <a:avLst/>
              <a:gdLst/>
              <a:ahLst/>
              <a:cxnLst/>
              <a:rect l="l" t="t" r="r" b="b"/>
              <a:pathLst>
                <a:path w="765998" h="765998">
                  <a:moveTo>
                    <a:pt x="435266" y="28866"/>
                  </a:moveTo>
                  <a:lnTo>
                    <a:pt x="737132" y="330732"/>
                  </a:lnTo>
                  <a:cubicBezTo>
                    <a:pt x="765998" y="359598"/>
                    <a:pt x="765998" y="406400"/>
                    <a:pt x="737132" y="435266"/>
                  </a:cubicBezTo>
                  <a:lnTo>
                    <a:pt x="435266" y="737132"/>
                  </a:lnTo>
                  <a:cubicBezTo>
                    <a:pt x="406400" y="765998"/>
                    <a:pt x="359598" y="765998"/>
                    <a:pt x="330732" y="737132"/>
                  </a:cubicBezTo>
                  <a:lnTo>
                    <a:pt x="28866" y="435266"/>
                  </a:lnTo>
                  <a:cubicBezTo>
                    <a:pt x="0" y="406400"/>
                    <a:pt x="0" y="359598"/>
                    <a:pt x="28866" y="330732"/>
                  </a:cubicBezTo>
                  <a:lnTo>
                    <a:pt x="330732" y="28866"/>
                  </a:lnTo>
                  <a:cubicBezTo>
                    <a:pt x="359598" y="0"/>
                    <a:pt x="406400" y="0"/>
                    <a:pt x="435266" y="28866"/>
                  </a:cubicBezTo>
                  <a:close/>
                </a:path>
              </a:pathLst>
            </a:custGeom>
            <a:grpFill/>
          </p:spPr>
        </p:sp>
      </p:grpSp>
      <p:grpSp>
        <p:nvGrpSpPr>
          <p:cNvPr id="17" name="Group 17"/>
          <p:cNvGrpSpPr/>
          <p:nvPr/>
        </p:nvGrpSpPr>
        <p:grpSpPr>
          <a:xfrm>
            <a:off x="15954135" y="6099727"/>
            <a:ext cx="3531676" cy="3531676"/>
            <a:chOff x="0" y="0"/>
            <a:chExt cx="812800" cy="812800"/>
          </a:xfrm>
        </p:grpSpPr>
        <p:sp>
          <p:nvSpPr>
            <p:cNvPr id="18" name="Freeform 18"/>
            <p:cNvSpPr/>
            <p:nvPr/>
          </p:nvSpPr>
          <p:spPr>
            <a:xfrm>
              <a:off x="23596" y="23596"/>
              <a:ext cx="765609" cy="765609"/>
            </a:xfrm>
            <a:custGeom>
              <a:avLst/>
              <a:gdLst/>
              <a:ahLst/>
              <a:cxnLst/>
              <a:rect l="l" t="t" r="r" b="b"/>
              <a:pathLst>
                <a:path w="765609" h="765609">
                  <a:moveTo>
                    <a:pt x="435507" y="29107"/>
                  </a:moveTo>
                  <a:lnTo>
                    <a:pt x="736501" y="330101"/>
                  </a:lnTo>
                  <a:cubicBezTo>
                    <a:pt x="765608" y="359208"/>
                    <a:pt x="765608" y="406400"/>
                    <a:pt x="736501" y="435507"/>
                  </a:cubicBezTo>
                  <a:lnTo>
                    <a:pt x="435507" y="736501"/>
                  </a:lnTo>
                  <a:cubicBezTo>
                    <a:pt x="406400" y="765608"/>
                    <a:pt x="359208" y="765608"/>
                    <a:pt x="330101" y="736501"/>
                  </a:cubicBezTo>
                  <a:lnTo>
                    <a:pt x="29107" y="435507"/>
                  </a:lnTo>
                  <a:cubicBezTo>
                    <a:pt x="0" y="406400"/>
                    <a:pt x="0" y="359208"/>
                    <a:pt x="29107" y="330101"/>
                  </a:cubicBezTo>
                  <a:lnTo>
                    <a:pt x="330101" y="29107"/>
                  </a:lnTo>
                  <a:cubicBezTo>
                    <a:pt x="359208" y="0"/>
                    <a:pt x="406400" y="0"/>
                    <a:pt x="435507" y="29107"/>
                  </a:cubicBezTo>
                  <a:close/>
                </a:path>
              </a:pathLst>
            </a:custGeom>
            <a:blipFill>
              <a:blip r:embed="rId5"/>
              <a:stretch>
                <a:fillRect l="611" t="-24129" r="611" b="-24129"/>
              </a:stretch>
            </a:blipFill>
          </p:spPr>
        </p:sp>
      </p:grpSp>
      <p:grpSp>
        <p:nvGrpSpPr>
          <p:cNvPr id="19" name="Group 19"/>
          <p:cNvGrpSpPr/>
          <p:nvPr/>
        </p:nvGrpSpPr>
        <p:grpSpPr>
          <a:xfrm>
            <a:off x="16095759" y="655597"/>
            <a:ext cx="3390052" cy="3390052"/>
            <a:chOff x="0" y="0"/>
            <a:chExt cx="812800" cy="812800"/>
          </a:xfrm>
        </p:grpSpPr>
        <p:sp>
          <p:nvSpPr>
            <p:cNvPr id="20" name="Freeform 20"/>
            <p:cNvSpPr/>
            <p:nvPr/>
          </p:nvSpPr>
          <p:spPr>
            <a:xfrm>
              <a:off x="24581" y="24581"/>
              <a:ext cx="763637" cy="763637"/>
            </a:xfrm>
            <a:custGeom>
              <a:avLst/>
              <a:gdLst/>
              <a:ahLst/>
              <a:cxnLst/>
              <a:rect l="l" t="t" r="r" b="b"/>
              <a:pathLst>
                <a:path w="763637" h="763637">
                  <a:moveTo>
                    <a:pt x="436723" y="30323"/>
                  </a:moveTo>
                  <a:lnTo>
                    <a:pt x="733315" y="326915"/>
                  </a:lnTo>
                  <a:cubicBezTo>
                    <a:pt x="763638" y="357238"/>
                    <a:pt x="763638" y="406400"/>
                    <a:pt x="733315" y="436723"/>
                  </a:cubicBezTo>
                  <a:lnTo>
                    <a:pt x="436723" y="733315"/>
                  </a:lnTo>
                  <a:cubicBezTo>
                    <a:pt x="406400" y="763638"/>
                    <a:pt x="357238" y="763638"/>
                    <a:pt x="326915" y="733315"/>
                  </a:cubicBezTo>
                  <a:lnTo>
                    <a:pt x="30323" y="436723"/>
                  </a:lnTo>
                  <a:cubicBezTo>
                    <a:pt x="0" y="406400"/>
                    <a:pt x="0" y="357238"/>
                    <a:pt x="30323" y="326915"/>
                  </a:cubicBezTo>
                  <a:lnTo>
                    <a:pt x="326915" y="30323"/>
                  </a:lnTo>
                  <a:cubicBezTo>
                    <a:pt x="357238" y="0"/>
                    <a:pt x="406400" y="0"/>
                    <a:pt x="436723" y="30323"/>
                  </a:cubicBezTo>
                  <a:close/>
                </a:path>
              </a:pathLst>
            </a:custGeom>
            <a:blipFill>
              <a:blip r:embed="rId6"/>
              <a:stretch>
                <a:fillRect l="830" t="-23800" r="830" b="-23800"/>
              </a:stretch>
            </a:blipFill>
          </p:spPr>
        </p:sp>
      </p:grpSp>
      <p:sp>
        <p:nvSpPr>
          <p:cNvPr id="25" name="TextBox 25"/>
          <p:cNvSpPr txBox="1"/>
          <p:nvPr/>
        </p:nvSpPr>
        <p:spPr>
          <a:xfrm>
            <a:off x="551310" y="4415488"/>
            <a:ext cx="10591800" cy="1549783"/>
          </a:xfrm>
          <a:prstGeom prst="rect">
            <a:avLst/>
          </a:prstGeom>
        </p:spPr>
        <p:txBody>
          <a:bodyPr wrap="square" lIns="0" tIns="0" rIns="0" bIns="0" rtlCol="0" anchor="t">
            <a:spAutoFit/>
          </a:bodyPr>
          <a:lstStyle/>
          <a:p>
            <a:pPr algn="l">
              <a:lnSpc>
                <a:spcPts val="6199"/>
              </a:lnSpc>
            </a:pPr>
            <a:r>
              <a:rPr lang="en-US" sz="8800" b="1" dirty="0" err="1">
                <a:solidFill>
                  <a:srgbClr val="1B294A"/>
                </a:solidFill>
                <a:latin typeface="Montserrat Bold"/>
                <a:ea typeface="Montserrat Bold"/>
                <a:cs typeface="Montserrat Bold"/>
                <a:sym typeface="Montserrat Bold"/>
              </a:rPr>
              <a:t>PlanIt</a:t>
            </a:r>
            <a:r>
              <a:rPr lang="en-US" sz="8800" b="1" dirty="0">
                <a:solidFill>
                  <a:srgbClr val="1B294A"/>
                </a:solidFill>
                <a:latin typeface="Montserrat Bold"/>
                <a:ea typeface="Montserrat Bold"/>
                <a:cs typeface="Montserrat Bold"/>
                <a:sym typeface="Montserrat Bold"/>
              </a:rPr>
              <a:t>: </a:t>
            </a:r>
          </a:p>
          <a:p>
            <a:pPr algn="l">
              <a:lnSpc>
                <a:spcPts val="6199"/>
              </a:lnSpc>
            </a:pPr>
            <a:r>
              <a:rPr lang="en-US" sz="4400" dirty="0">
                <a:solidFill>
                  <a:schemeClr val="accent5">
                    <a:lumMod val="60000"/>
                    <a:lumOff val="40000"/>
                  </a:schemeClr>
                </a:solidFill>
                <a:latin typeface="Montserrat Bold"/>
                <a:ea typeface="Montserrat Bold"/>
                <a:cs typeface="Montserrat Bold"/>
                <a:sym typeface="Montserrat Bold"/>
              </a:rPr>
              <a:t>Smart Scheduling Made Simple</a:t>
            </a:r>
          </a:p>
        </p:txBody>
      </p:sp>
      <p:sp>
        <p:nvSpPr>
          <p:cNvPr id="27" name="TextBox 27"/>
          <p:cNvSpPr txBox="1"/>
          <p:nvPr/>
        </p:nvSpPr>
        <p:spPr>
          <a:xfrm>
            <a:off x="7086601" y="9102189"/>
            <a:ext cx="9433950" cy="404919"/>
          </a:xfrm>
          <a:prstGeom prst="rect">
            <a:avLst/>
          </a:prstGeom>
        </p:spPr>
        <p:txBody>
          <a:bodyPr wrap="square" lIns="0" tIns="0" rIns="0" bIns="0" rtlCol="0" anchor="t">
            <a:spAutoFit/>
          </a:bodyPr>
          <a:lstStyle/>
          <a:p>
            <a:pPr algn="r">
              <a:lnSpc>
                <a:spcPts val="3499"/>
              </a:lnSpc>
            </a:pPr>
            <a:r>
              <a:rPr lang="en-GB" sz="2499" dirty="0">
                <a:solidFill>
                  <a:srgbClr val="FFFFFF"/>
                </a:solidFill>
                <a:latin typeface="Lato"/>
                <a:ea typeface="Lato"/>
                <a:cs typeface="Lato"/>
                <a:sym typeface="Lato"/>
              </a:rPr>
              <a:t>Presented by Anthony Abdallah, Romy Matar, Robin Sarhane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2261188" y="-2096161"/>
            <a:ext cx="1024532" cy="5916401"/>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just">
                <a:lnSpc>
                  <a:spcPts val="3080"/>
                </a:lnSpc>
              </a:pPr>
              <a:endParaRPr/>
            </a:p>
          </p:txBody>
        </p:sp>
      </p:grpSp>
      <p:sp>
        <p:nvSpPr>
          <p:cNvPr id="11" name="TextBox 11"/>
          <p:cNvSpPr txBox="1"/>
          <p:nvPr/>
        </p:nvSpPr>
        <p:spPr>
          <a:xfrm>
            <a:off x="1038510" y="547112"/>
            <a:ext cx="4693145" cy="629854"/>
          </a:xfrm>
          <a:prstGeom prst="rect">
            <a:avLst/>
          </a:prstGeom>
        </p:spPr>
        <p:txBody>
          <a:bodyPr lIns="0" tIns="0" rIns="0" bIns="0" rtlCol="0" anchor="t">
            <a:spAutoFit/>
          </a:bodyPr>
          <a:lstStyle/>
          <a:p>
            <a:pPr algn="just">
              <a:lnSpc>
                <a:spcPts val="5179"/>
              </a:lnSpc>
            </a:pPr>
            <a:r>
              <a:rPr lang="en-US" sz="3699" b="1" dirty="0">
                <a:solidFill>
                  <a:srgbClr val="FFFFFF"/>
                </a:solidFill>
                <a:latin typeface="Montserrat Bold"/>
                <a:ea typeface="Montserrat Bold"/>
                <a:cs typeface="Montserrat Bold"/>
                <a:sym typeface="Montserrat Bold"/>
              </a:rPr>
              <a:t>Key Features</a:t>
            </a:r>
          </a:p>
        </p:txBody>
      </p:sp>
      <p:sp>
        <p:nvSpPr>
          <p:cNvPr id="15" name="Freeform 15"/>
          <p:cNvSpPr/>
          <p:nvPr/>
        </p:nvSpPr>
        <p:spPr>
          <a:xfrm>
            <a:off x="793084" y="9160013"/>
            <a:ext cx="1038273" cy="259568"/>
          </a:xfrm>
          <a:custGeom>
            <a:avLst/>
            <a:gdLst/>
            <a:ahLst/>
            <a:cxnLst/>
            <a:rect l="l" t="t" r="r" b="b"/>
            <a:pathLst>
              <a:path w="1038273" h="259568">
                <a:moveTo>
                  <a:pt x="0" y="0"/>
                </a:moveTo>
                <a:lnTo>
                  <a:pt x="1038273" y="0"/>
                </a:lnTo>
                <a:lnTo>
                  <a:pt x="1038273" y="259569"/>
                </a:lnTo>
                <a:lnTo>
                  <a:pt x="0" y="25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4706600" y="63399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5">
            <a:extLst>
              <a:ext uri="{FF2B5EF4-FFF2-40B4-BE49-F238E27FC236}">
                <a16:creationId xmlns:a16="http://schemas.microsoft.com/office/drawing/2014/main" id="{5CB595DE-B55A-409F-AA8A-D859BBA1D9F9}"/>
              </a:ext>
            </a:extLst>
          </p:cNvPr>
          <p:cNvSpPr txBox="1"/>
          <p:nvPr/>
        </p:nvSpPr>
        <p:spPr>
          <a:xfrm>
            <a:off x="3252433" y="7809527"/>
            <a:ext cx="11094116" cy="954877"/>
          </a:xfrm>
          <a:prstGeom prst="rect">
            <a:avLst/>
          </a:prstGeom>
          <a:noFill/>
        </p:spPr>
        <p:txBody>
          <a:bodyPr wrap="square">
            <a:spAutoFit/>
          </a:bodyPr>
          <a:lstStyle/>
          <a:p>
            <a:pPr algn="ctr">
              <a:lnSpc>
                <a:spcPct val="150000"/>
              </a:lnSpc>
            </a:pPr>
            <a:r>
              <a:rPr lang="en-GB" sz="2000" b="1" dirty="0">
                <a:solidFill>
                  <a:schemeClr val="bg1">
                    <a:lumMod val="50000"/>
                  </a:schemeClr>
                </a:solidFill>
                <a:latin typeface="Lato Bold"/>
                <a:ea typeface="Lato Bold"/>
                <a:cs typeface="Lato Bold"/>
                <a:sym typeface="Lato Bold"/>
              </a:rPr>
              <a:t>Finally, users can see their complete schedule displayed in a clear and organized format, making it easy to review their course timings and ensure everything is in place for the semester.</a:t>
            </a:r>
          </a:p>
        </p:txBody>
      </p:sp>
      <p:pic>
        <p:nvPicPr>
          <p:cNvPr id="4" name="Picture 3">
            <a:extLst>
              <a:ext uri="{FF2B5EF4-FFF2-40B4-BE49-F238E27FC236}">
                <a16:creationId xmlns:a16="http://schemas.microsoft.com/office/drawing/2014/main" id="{ED4AC0B6-932E-418A-B8F9-E30523AD7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491" y="2047684"/>
            <a:ext cx="12192000" cy="5562600"/>
          </a:xfrm>
          <a:prstGeom prst="rect">
            <a:avLst/>
          </a:prstGeom>
        </p:spPr>
      </p:pic>
    </p:spTree>
    <p:extLst>
      <p:ext uri="{BB962C8B-B14F-4D97-AF65-F5344CB8AC3E}">
        <p14:creationId xmlns:p14="http://schemas.microsoft.com/office/powerpoint/2010/main" val="360632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2261188" y="-2096161"/>
            <a:ext cx="1024532" cy="5916401"/>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just">
                <a:lnSpc>
                  <a:spcPts val="3080"/>
                </a:lnSpc>
              </a:pPr>
              <a:endParaRPr/>
            </a:p>
          </p:txBody>
        </p:sp>
      </p:grpSp>
      <p:sp>
        <p:nvSpPr>
          <p:cNvPr id="11" name="TextBox 11"/>
          <p:cNvSpPr txBox="1"/>
          <p:nvPr/>
        </p:nvSpPr>
        <p:spPr>
          <a:xfrm>
            <a:off x="1038510" y="547112"/>
            <a:ext cx="4693145" cy="629854"/>
          </a:xfrm>
          <a:prstGeom prst="rect">
            <a:avLst/>
          </a:prstGeom>
        </p:spPr>
        <p:txBody>
          <a:bodyPr lIns="0" tIns="0" rIns="0" bIns="0" rtlCol="0" anchor="t">
            <a:spAutoFit/>
          </a:bodyPr>
          <a:lstStyle/>
          <a:p>
            <a:pPr algn="just">
              <a:lnSpc>
                <a:spcPts val="5179"/>
              </a:lnSpc>
            </a:pPr>
            <a:r>
              <a:rPr lang="en-US" sz="3699" b="1" dirty="0">
                <a:solidFill>
                  <a:srgbClr val="FFFFFF"/>
                </a:solidFill>
                <a:latin typeface="Montserrat Bold"/>
                <a:ea typeface="Montserrat Bold"/>
                <a:cs typeface="Montserrat Bold"/>
                <a:sym typeface="Montserrat Bold"/>
              </a:rPr>
              <a:t>Key Features</a:t>
            </a:r>
          </a:p>
        </p:txBody>
      </p:sp>
      <p:sp>
        <p:nvSpPr>
          <p:cNvPr id="15" name="Freeform 15"/>
          <p:cNvSpPr/>
          <p:nvPr/>
        </p:nvSpPr>
        <p:spPr>
          <a:xfrm>
            <a:off x="793084" y="9160013"/>
            <a:ext cx="1038273" cy="259568"/>
          </a:xfrm>
          <a:custGeom>
            <a:avLst/>
            <a:gdLst/>
            <a:ahLst/>
            <a:cxnLst/>
            <a:rect l="l" t="t" r="r" b="b"/>
            <a:pathLst>
              <a:path w="1038273" h="259568">
                <a:moveTo>
                  <a:pt x="0" y="0"/>
                </a:moveTo>
                <a:lnTo>
                  <a:pt x="1038273" y="0"/>
                </a:lnTo>
                <a:lnTo>
                  <a:pt x="1038273" y="259569"/>
                </a:lnTo>
                <a:lnTo>
                  <a:pt x="0" y="25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4706600" y="63399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5">
            <a:extLst>
              <a:ext uri="{FF2B5EF4-FFF2-40B4-BE49-F238E27FC236}">
                <a16:creationId xmlns:a16="http://schemas.microsoft.com/office/drawing/2014/main" id="{5CB595DE-B55A-409F-AA8A-D859BBA1D9F9}"/>
              </a:ext>
            </a:extLst>
          </p:cNvPr>
          <p:cNvSpPr txBox="1"/>
          <p:nvPr/>
        </p:nvSpPr>
        <p:spPr>
          <a:xfrm>
            <a:off x="524248" y="6538666"/>
            <a:ext cx="7280258" cy="2339871"/>
          </a:xfrm>
          <a:prstGeom prst="rect">
            <a:avLst/>
          </a:prstGeom>
          <a:noFill/>
        </p:spPr>
        <p:txBody>
          <a:bodyPr wrap="square">
            <a:spAutoFit/>
          </a:bodyPr>
          <a:lstStyle/>
          <a:p>
            <a:pPr algn="just">
              <a:lnSpc>
                <a:spcPct val="150000"/>
              </a:lnSpc>
            </a:pPr>
            <a:r>
              <a:rPr lang="en-GB" sz="2000" b="1" dirty="0">
                <a:solidFill>
                  <a:schemeClr val="bg1">
                    <a:lumMod val="50000"/>
                  </a:schemeClr>
                </a:solidFill>
                <a:latin typeface="Lato Bold"/>
                <a:ea typeface="Lato Bold"/>
                <a:cs typeface="Lato Bold"/>
                <a:sym typeface="Lato Bold"/>
              </a:rPr>
              <a:t>The Inbox page is exclusively accessible to supervisors, where they can view messages sent from the users. Supervisors can easily check the status of each message, seeing whether it has been marked as read or unread, ensuring efficient management of communication.</a:t>
            </a:r>
          </a:p>
        </p:txBody>
      </p:sp>
      <p:sp>
        <p:nvSpPr>
          <p:cNvPr id="34" name="TextBox 33">
            <a:extLst>
              <a:ext uri="{FF2B5EF4-FFF2-40B4-BE49-F238E27FC236}">
                <a16:creationId xmlns:a16="http://schemas.microsoft.com/office/drawing/2014/main" id="{64FF40CB-5598-4A8C-A36D-13B63A997937}"/>
              </a:ext>
            </a:extLst>
          </p:cNvPr>
          <p:cNvSpPr txBox="1"/>
          <p:nvPr/>
        </p:nvSpPr>
        <p:spPr>
          <a:xfrm>
            <a:off x="10058400" y="2784169"/>
            <a:ext cx="7280258" cy="233987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Quickly send us your feedback or concerns using a simple form that collects your name, email, and message.</a:t>
            </a:r>
          </a:p>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After submitting your message, you'll receive an acknowledgment confirming your feedback has been received.</a:t>
            </a:r>
          </a:p>
        </p:txBody>
      </p:sp>
      <p:pic>
        <p:nvPicPr>
          <p:cNvPr id="3" name="Picture 2">
            <a:extLst>
              <a:ext uri="{FF2B5EF4-FFF2-40B4-BE49-F238E27FC236}">
                <a16:creationId xmlns:a16="http://schemas.microsoft.com/office/drawing/2014/main" id="{445D2E53-E753-4417-B6D1-7E145720C6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0" y="5805200"/>
            <a:ext cx="9982200" cy="4242435"/>
          </a:xfrm>
          <a:prstGeom prst="rect">
            <a:avLst/>
          </a:prstGeom>
        </p:spPr>
      </p:pic>
      <p:pic>
        <p:nvPicPr>
          <p:cNvPr id="18" name="Picture 17">
            <a:extLst>
              <a:ext uri="{FF2B5EF4-FFF2-40B4-BE49-F238E27FC236}">
                <a16:creationId xmlns:a16="http://schemas.microsoft.com/office/drawing/2014/main" id="{6F04FFF9-4823-4B2F-A5EC-3ABBE2A31C34}"/>
              </a:ext>
            </a:extLst>
          </p:cNvPr>
          <p:cNvPicPr>
            <a:picLocks noChangeAspect="1"/>
          </p:cNvPicPr>
          <p:nvPr/>
        </p:nvPicPr>
        <p:blipFill>
          <a:blip r:embed="rId5"/>
          <a:stretch>
            <a:fillRect/>
          </a:stretch>
        </p:blipFill>
        <p:spPr>
          <a:xfrm>
            <a:off x="616505" y="1458442"/>
            <a:ext cx="8527495" cy="4224450"/>
          </a:xfrm>
          <a:prstGeom prst="rect">
            <a:avLst/>
          </a:prstGeom>
        </p:spPr>
      </p:pic>
    </p:spTree>
    <p:extLst>
      <p:ext uri="{BB962C8B-B14F-4D97-AF65-F5344CB8AC3E}">
        <p14:creationId xmlns:p14="http://schemas.microsoft.com/office/powerpoint/2010/main" val="359691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997278" y="2996278"/>
            <a:ext cx="10287000" cy="4294444"/>
            <a:chOff x="0" y="0"/>
            <a:chExt cx="2709333" cy="1131047"/>
          </a:xfrm>
        </p:grpSpPr>
        <p:sp>
          <p:nvSpPr>
            <p:cNvPr id="3" name="Freeform 3"/>
            <p:cNvSpPr/>
            <p:nvPr/>
          </p:nvSpPr>
          <p:spPr>
            <a:xfrm>
              <a:off x="0" y="0"/>
              <a:ext cx="2709333" cy="1131047"/>
            </a:xfrm>
            <a:custGeom>
              <a:avLst/>
              <a:gdLst/>
              <a:ahLst/>
              <a:cxnLst/>
              <a:rect l="l" t="t" r="r" b="b"/>
              <a:pathLst>
                <a:path w="2709333" h="1131047">
                  <a:moveTo>
                    <a:pt x="0" y="0"/>
                  </a:moveTo>
                  <a:lnTo>
                    <a:pt x="2709333" y="0"/>
                  </a:lnTo>
                  <a:lnTo>
                    <a:pt x="2709333" y="1131047"/>
                  </a:lnTo>
                  <a:lnTo>
                    <a:pt x="0" y="1131047"/>
                  </a:lnTo>
                  <a:close/>
                </a:path>
              </a:pathLst>
            </a:custGeom>
            <a:solidFill>
              <a:srgbClr val="1B294A"/>
            </a:solidFill>
          </p:spPr>
        </p:sp>
        <p:sp>
          <p:nvSpPr>
            <p:cNvPr id="4" name="TextBox 4"/>
            <p:cNvSpPr txBox="1"/>
            <p:nvPr/>
          </p:nvSpPr>
          <p:spPr>
            <a:xfrm>
              <a:off x="0" y="-38100"/>
              <a:ext cx="2709333" cy="1169147"/>
            </a:xfrm>
            <a:prstGeom prst="rect">
              <a:avLst/>
            </a:prstGeom>
          </p:spPr>
          <p:txBody>
            <a:bodyPr lIns="50800" tIns="50800" rIns="50800" bIns="50800" rtlCol="0" anchor="ctr"/>
            <a:lstStyle/>
            <a:p>
              <a:pPr algn="l">
                <a:lnSpc>
                  <a:spcPts val="3080"/>
                </a:lnSpc>
              </a:pPr>
              <a:endParaRPr/>
            </a:p>
          </p:txBody>
        </p:sp>
      </p:grpSp>
      <p:grpSp>
        <p:nvGrpSpPr>
          <p:cNvPr id="5" name="Group 5"/>
          <p:cNvGrpSpPr/>
          <p:nvPr/>
        </p:nvGrpSpPr>
        <p:grpSpPr>
          <a:xfrm>
            <a:off x="10150698" y="2397584"/>
            <a:ext cx="8137302" cy="5043685"/>
            <a:chOff x="0" y="0"/>
            <a:chExt cx="628916" cy="389817"/>
          </a:xfrm>
        </p:grpSpPr>
        <p:sp>
          <p:nvSpPr>
            <p:cNvPr id="6" name="Freeform 6"/>
            <p:cNvSpPr/>
            <p:nvPr/>
          </p:nvSpPr>
          <p:spPr>
            <a:xfrm>
              <a:off x="0" y="0"/>
              <a:ext cx="628916" cy="389817"/>
            </a:xfrm>
            <a:custGeom>
              <a:avLst/>
              <a:gdLst/>
              <a:ahLst/>
              <a:cxnLst/>
              <a:rect l="l" t="t" r="r" b="b"/>
              <a:pathLst>
                <a:path w="628916" h="389817">
                  <a:moveTo>
                    <a:pt x="21882" y="0"/>
                  </a:moveTo>
                  <a:lnTo>
                    <a:pt x="607034" y="0"/>
                  </a:lnTo>
                  <a:cubicBezTo>
                    <a:pt x="619119" y="0"/>
                    <a:pt x="628916" y="9797"/>
                    <a:pt x="628916" y="21882"/>
                  </a:cubicBezTo>
                  <a:lnTo>
                    <a:pt x="628916" y="367934"/>
                  </a:lnTo>
                  <a:cubicBezTo>
                    <a:pt x="628916" y="380020"/>
                    <a:pt x="619119" y="389817"/>
                    <a:pt x="607034" y="389817"/>
                  </a:cubicBezTo>
                  <a:lnTo>
                    <a:pt x="21882" y="389817"/>
                  </a:lnTo>
                  <a:cubicBezTo>
                    <a:pt x="9797" y="389817"/>
                    <a:pt x="0" y="380020"/>
                    <a:pt x="0" y="367934"/>
                  </a:cubicBezTo>
                  <a:lnTo>
                    <a:pt x="0" y="21882"/>
                  </a:lnTo>
                  <a:cubicBezTo>
                    <a:pt x="0" y="9797"/>
                    <a:pt x="9797" y="0"/>
                    <a:pt x="21882" y="0"/>
                  </a:cubicBezTo>
                  <a:close/>
                </a:path>
              </a:pathLst>
            </a:custGeom>
            <a:blipFill>
              <a:blip r:embed="rId2"/>
              <a:stretch>
                <a:fillRect t="-3745" b="-3745"/>
              </a:stretch>
            </a:blipFill>
          </p:spPr>
        </p:sp>
      </p:grpSp>
      <p:grpSp>
        <p:nvGrpSpPr>
          <p:cNvPr id="7" name="Group 7"/>
          <p:cNvGrpSpPr/>
          <p:nvPr/>
        </p:nvGrpSpPr>
        <p:grpSpPr>
          <a:xfrm rot="-5400000">
            <a:off x="3618899" y="-1839749"/>
            <a:ext cx="1024532" cy="8914180"/>
            <a:chOff x="0" y="0"/>
            <a:chExt cx="269836" cy="1867254"/>
          </a:xfrm>
        </p:grpSpPr>
        <p:sp>
          <p:nvSpPr>
            <p:cNvPr id="8" name="Freeform 8"/>
            <p:cNvSpPr/>
            <p:nvPr/>
          </p:nvSpPr>
          <p:spPr>
            <a:xfrm>
              <a:off x="0" y="0"/>
              <a:ext cx="269836" cy="1867254"/>
            </a:xfrm>
            <a:custGeom>
              <a:avLst/>
              <a:gdLst/>
              <a:ahLst/>
              <a:cxnLst/>
              <a:rect l="l" t="t" r="r" b="b"/>
              <a:pathLst>
                <a:path w="269836" h="1867254">
                  <a:moveTo>
                    <a:pt x="120905" y="0"/>
                  </a:moveTo>
                  <a:lnTo>
                    <a:pt x="148931" y="0"/>
                  </a:lnTo>
                  <a:cubicBezTo>
                    <a:pt x="215705" y="0"/>
                    <a:pt x="269836" y="54131"/>
                    <a:pt x="269836" y="120905"/>
                  </a:cubicBezTo>
                  <a:lnTo>
                    <a:pt x="269836" y="1746349"/>
                  </a:lnTo>
                  <a:cubicBezTo>
                    <a:pt x="269836" y="1813123"/>
                    <a:pt x="215705" y="1867254"/>
                    <a:pt x="148931" y="1867254"/>
                  </a:cubicBezTo>
                  <a:lnTo>
                    <a:pt x="120905" y="1867254"/>
                  </a:lnTo>
                  <a:cubicBezTo>
                    <a:pt x="54131" y="1867254"/>
                    <a:pt x="0" y="1813123"/>
                    <a:pt x="0" y="1746349"/>
                  </a:cubicBezTo>
                  <a:lnTo>
                    <a:pt x="0" y="120905"/>
                  </a:lnTo>
                  <a:cubicBezTo>
                    <a:pt x="0" y="54131"/>
                    <a:pt x="54131" y="0"/>
                    <a:pt x="120905" y="0"/>
                  </a:cubicBezTo>
                  <a:close/>
                </a:path>
              </a:pathLst>
            </a:custGeom>
            <a:solidFill>
              <a:srgbClr val="1B294A"/>
            </a:solidFill>
          </p:spPr>
        </p:sp>
        <p:sp>
          <p:nvSpPr>
            <p:cNvPr id="9" name="TextBox 9"/>
            <p:cNvSpPr txBox="1"/>
            <p:nvPr/>
          </p:nvSpPr>
          <p:spPr>
            <a:xfrm>
              <a:off x="0" y="-38100"/>
              <a:ext cx="269836" cy="1905354"/>
            </a:xfrm>
            <a:prstGeom prst="rect">
              <a:avLst/>
            </a:prstGeom>
          </p:spPr>
          <p:txBody>
            <a:bodyPr lIns="50800" tIns="50800" rIns="50800" bIns="50800" rtlCol="0" anchor="ctr"/>
            <a:lstStyle/>
            <a:p>
              <a:pPr algn="l">
                <a:lnSpc>
                  <a:spcPts val="3080"/>
                </a:lnSpc>
              </a:pPr>
              <a:endParaRPr/>
            </a:p>
          </p:txBody>
        </p:sp>
      </p:grpSp>
      <p:sp>
        <p:nvSpPr>
          <p:cNvPr id="10" name="Freeform 10"/>
          <p:cNvSpPr/>
          <p:nvPr/>
        </p:nvSpPr>
        <p:spPr>
          <a:xfrm>
            <a:off x="1062557" y="4013534"/>
            <a:ext cx="692956" cy="561924"/>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41996" y="2271591"/>
            <a:ext cx="8514732" cy="617348"/>
          </a:xfrm>
          <a:prstGeom prst="rect">
            <a:avLst/>
          </a:prstGeom>
        </p:spPr>
        <p:txBody>
          <a:bodyPr wrap="square"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Challenges that were overcome </a:t>
            </a:r>
          </a:p>
        </p:txBody>
      </p:sp>
      <p:sp>
        <p:nvSpPr>
          <p:cNvPr id="12" name="TextBox 12"/>
          <p:cNvSpPr txBox="1"/>
          <p:nvPr/>
        </p:nvSpPr>
        <p:spPr>
          <a:xfrm>
            <a:off x="2085043" y="3949263"/>
            <a:ext cx="5519572" cy="2388474"/>
          </a:xfrm>
          <a:prstGeom prst="rect">
            <a:avLst/>
          </a:prstGeom>
        </p:spPr>
        <p:txBody>
          <a:bodyPr lIns="0" tIns="0" rIns="0" bIns="0" rtlCol="0" anchor="t">
            <a:spAutoFit/>
          </a:bodyPr>
          <a:lstStyle/>
          <a:p>
            <a:pPr algn="l">
              <a:lnSpc>
                <a:spcPts val="3780"/>
              </a:lnSpc>
            </a:pPr>
            <a:r>
              <a:rPr lang="en-GB" sz="2700" b="1" dirty="0">
                <a:solidFill>
                  <a:schemeClr val="bg1">
                    <a:lumMod val="50000"/>
                  </a:schemeClr>
                </a:solidFill>
                <a:latin typeface="Lato Bold"/>
                <a:ea typeface="Lato Bold"/>
                <a:cs typeface="Lato Bold"/>
                <a:sym typeface="Lato Bold"/>
              </a:rPr>
              <a:t>Logical complexity of schedule generation.</a:t>
            </a:r>
          </a:p>
          <a:p>
            <a:pPr algn="l">
              <a:lnSpc>
                <a:spcPts val="3780"/>
              </a:lnSpc>
            </a:pPr>
            <a:endParaRPr lang="en-GB" sz="2700" b="1" dirty="0">
              <a:solidFill>
                <a:schemeClr val="bg1">
                  <a:lumMod val="50000"/>
                </a:schemeClr>
              </a:solidFill>
              <a:latin typeface="Lato Bold"/>
              <a:ea typeface="Lato Bold"/>
              <a:cs typeface="Lato Bold"/>
              <a:sym typeface="Lato Bold"/>
            </a:endParaRPr>
          </a:p>
          <a:p>
            <a:pPr algn="l">
              <a:lnSpc>
                <a:spcPts val="3780"/>
              </a:lnSpc>
            </a:pPr>
            <a:r>
              <a:rPr lang="en-GB" sz="2700" b="1" dirty="0">
                <a:solidFill>
                  <a:schemeClr val="bg1">
                    <a:lumMod val="50000"/>
                  </a:schemeClr>
                </a:solidFill>
                <a:latin typeface="Lato Bold"/>
                <a:ea typeface="Lato Bold"/>
                <a:cs typeface="Lato Bold"/>
                <a:sym typeface="Lato Bold"/>
              </a:rPr>
              <a:t>Ensuring speed and accuracy of generated schedules.</a:t>
            </a:r>
          </a:p>
        </p:txBody>
      </p:sp>
      <p:sp>
        <p:nvSpPr>
          <p:cNvPr id="14" name="Freeform 14"/>
          <p:cNvSpPr/>
          <p:nvPr/>
        </p:nvSpPr>
        <p:spPr>
          <a:xfrm>
            <a:off x="12151561" y="89891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856041" y="912851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0">
            <a:extLst>
              <a:ext uri="{FF2B5EF4-FFF2-40B4-BE49-F238E27FC236}">
                <a16:creationId xmlns:a16="http://schemas.microsoft.com/office/drawing/2014/main" id="{29A4E8F1-A543-45D3-9363-ADBBC595F5B6}"/>
              </a:ext>
            </a:extLst>
          </p:cNvPr>
          <p:cNvSpPr/>
          <p:nvPr/>
        </p:nvSpPr>
        <p:spPr>
          <a:xfrm>
            <a:off x="1028700" y="5484351"/>
            <a:ext cx="692956" cy="561924"/>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31339" y="750708"/>
            <a:ext cx="7016844" cy="7161856"/>
            <a:chOff x="0" y="0"/>
            <a:chExt cx="812800" cy="812800"/>
          </a:xfrm>
          <a:blipFill dpi="0" rotWithShape="1">
            <a:blip r:embed="rId2">
              <a:extLst>
                <a:ext uri="{28A0092B-C50C-407E-A947-70E740481C1C}">
                  <a14:useLocalDpi xmlns:a14="http://schemas.microsoft.com/office/drawing/2010/main" val="0"/>
                </a:ext>
              </a:extLst>
            </a:blip>
            <a:srcRect/>
            <a:stretch>
              <a:fillRect/>
            </a:stretch>
          </a:blipFill>
        </p:grpSpPr>
        <p:sp>
          <p:nvSpPr>
            <p:cNvPr id="3" name="Freeform 3"/>
            <p:cNvSpPr/>
            <p:nvPr/>
          </p:nvSpPr>
          <p:spPr>
            <a:xfrm>
              <a:off x="13730" y="13730"/>
              <a:ext cx="785340" cy="785340"/>
            </a:xfrm>
            <a:custGeom>
              <a:avLst/>
              <a:gdLst/>
              <a:ahLst/>
              <a:cxnLst/>
              <a:rect l="l" t="t" r="r" b="b"/>
              <a:pathLst>
                <a:path w="785340" h="785340">
                  <a:moveTo>
                    <a:pt x="423337" y="16937"/>
                  </a:moveTo>
                  <a:lnTo>
                    <a:pt x="768403" y="362003"/>
                  </a:lnTo>
                  <a:cubicBezTo>
                    <a:pt x="785340" y="378940"/>
                    <a:pt x="785340" y="406400"/>
                    <a:pt x="768403" y="423337"/>
                  </a:cubicBezTo>
                  <a:lnTo>
                    <a:pt x="423337" y="768403"/>
                  </a:lnTo>
                  <a:cubicBezTo>
                    <a:pt x="406400" y="785340"/>
                    <a:pt x="378940" y="785340"/>
                    <a:pt x="362003" y="768403"/>
                  </a:cubicBezTo>
                  <a:lnTo>
                    <a:pt x="16937" y="423337"/>
                  </a:lnTo>
                  <a:cubicBezTo>
                    <a:pt x="0" y="406400"/>
                    <a:pt x="0" y="378940"/>
                    <a:pt x="16937" y="362003"/>
                  </a:cubicBezTo>
                  <a:lnTo>
                    <a:pt x="362003" y="16937"/>
                  </a:lnTo>
                  <a:cubicBezTo>
                    <a:pt x="378940" y="0"/>
                    <a:pt x="406400" y="0"/>
                    <a:pt x="423337" y="16937"/>
                  </a:cubicBezTo>
                  <a:close/>
                </a:path>
              </a:pathLst>
            </a:custGeom>
            <a:grpFill/>
          </p:spPr>
        </p:sp>
      </p:grpSp>
      <p:grpSp>
        <p:nvGrpSpPr>
          <p:cNvPr id="4" name="Group 4"/>
          <p:cNvGrpSpPr/>
          <p:nvPr/>
        </p:nvGrpSpPr>
        <p:grpSpPr>
          <a:xfrm>
            <a:off x="20849869" y="5268660"/>
            <a:ext cx="4236003" cy="4236003"/>
            <a:chOff x="0" y="0"/>
            <a:chExt cx="812800" cy="812800"/>
          </a:xfrm>
        </p:grpSpPr>
        <p:sp>
          <p:nvSpPr>
            <p:cNvPr id="5" name="Freeform 5"/>
            <p:cNvSpPr/>
            <p:nvPr/>
          </p:nvSpPr>
          <p:spPr>
            <a:xfrm>
              <a:off x="34067" y="34067"/>
              <a:ext cx="744667" cy="744667"/>
            </a:xfrm>
            <a:custGeom>
              <a:avLst/>
              <a:gdLst/>
              <a:ahLst/>
              <a:cxnLst/>
              <a:rect l="l" t="t" r="r" b="b"/>
              <a:pathLst>
                <a:path w="744667" h="744667">
                  <a:moveTo>
                    <a:pt x="430488" y="24088"/>
                  </a:moveTo>
                  <a:lnTo>
                    <a:pt x="720578" y="314178"/>
                  </a:lnTo>
                  <a:cubicBezTo>
                    <a:pt x="736001" y="329601"/>
                    <a:pt x="744666" y="350520"/>
                    <a:pt x="744666" y="372333"/>
                  </a:cubicBezTo>
                  <a:cubicBezTo>
                    <a:pt x="744666" y="394145"/>
                    <a:pt x="736001" y="415065"/>
                    <a:pt x="720578" y="430488"/>
                  </a:cubicBezTo>
                  <a:lnTo>
                    <a:pt x="430488" y="720578"/>
                  </a:lnTo>
                  <a:cubicBezTo>
                    <a:pt x="415065" y="736001"/>
                    <a:pt x="394145" y="744666"/>
                    <a:pt x="372333" y="744666"/>
                  </a:cubicBezTo>
                  <a:cubicBezTo>
                    <a:pt x="350520" y="744666"/>
                    <a:pt x="329601" y="736001"/>
                    <a:pt x="314178" y="720578"/>
                  </a:cubicBezTo>
                  <a:lnTo>
                    <a:pt x="24088" y="430488"/>
                  </a:lnTo>
                  <a:cubicBezTo>
                    <a:pt x="8665" y="415065"/>
                    <a:pt x="0" y="394145"/>
                    <a:pt x="0" y="372333"/>
                  </a:cubicBezTo>
                  <a:cubicBezTo>
                    <a:pt x="0" y="350520"/>
                    <a:pt x="8665" y="329601"/>
                    <a:pt x="24088" y="314178"/>
                  </a:cubicBezTo>
                  <a:lnTo>
                    <a:pt x="314178" y="24088"/>
                  </a:lnTo>
                  <a:cubicBezTo>
                    <a:pt x="329601" y="8665"/>
                    <a:pt x="350520" y="0"/>
                    <a:pt x="372333" y="0"/>
                  </a:cubicBezTo>
                  <a:cubicBezTo>
                    <a:pt x="394145" y="0"/>
                    <a:pt x="415065" y="8665"/>
                    <a:pt x="430488" y="24088"/>
                  </a:cubicBezTo>
                  <a:close/>
                </a:path>
              </a:pathLst>
            </a:custGeom>
            <a:blipFill>
              <a:blip r:embed="rId3"/>
              <a:stretch>
                <a:fillRect l="-16666" r="-16666"/>
              </a:stretch>
            </a:blipFill>
          </p:spPr>
        </p:sp>
      </p:grpSp>
      <p:grpSp>
        <p:nvGrpSpPr>
          <p:cNvPr id="6" name="Group 6"/>
          <p:cNvGrpSpPr/>
          <p:nvPr/>
        </p:nvGrpSpPr>
        <p:grpSpPr>
          <a:xfrm>
            <a:off x="18960467" y="-2078687"/>
            <a:ext cx="3778803" cy="3985891"/>
            <a:chOff x="0" y="0"/>
            <a:chExt cx="812800" cy="812800"/>
          </a:xfrm>
        </p:grpSpPr>
        <p:sp>
          <p:nvSpPr>
            <p:cNvPr id="7" name="Freeform 7"/>
            <p:cNvSpPr/>
            <p:nvPr/>
          </p:nvSpPr>
          <p:spPr>
            <a:xfrm>
              <a:off x="34067" y="34067"/>
              <a:ext cx="744667" cy="744667"/>
            </a:xfrm>
            <a:custGeom>
              <a:avLst/>
              <a:gdLst/>
              <a:ahLst/>
              <a:cxnLst/>
              <a:rect l="l" t="t" r="r" b="b"/>
              <a:pathLst>
                <a:path w="744667" h="744667">
                  <a:moveTo>
                    <a:pt x="430488" y="24088"/>
                  </a:moveTo>
                  <a:lnTo>
                    <a:pt x="720578" y="314178"/>
                  </a:lnTo>
                  <a:cubicBezTo>
                    <a:pt x="736001" y="329601"/>
                    <a:pt x="744666" y="350520"/>
                    <a:pt x="744666" y="372333"/>
                  </a:cubicBezTo>
                  <a:cubicBezTo>
                    <a:pt x="744666" y="394145"/>
                    <a:pt x="736001" y="415065"/>
                    <a:pt x="720578" y="430488"/>
                  </a:cubicBezTo>
                  <a:lnTo>
                    <a:pt x="430488" y="720578"/>
                  </a:lnTo>
                  <a:cubicBezTo>
                    <a:pt x="415065" y="736001"/>
                    <a:pt x="394145" y="744666"/>
                    <a:pt x="372333" y="744666"/>
                  </a:cubicBezTo>
                  <a:cubicBezTo>
                    <a:pt x="350520" y="744666"/>
                    <a:pt x="329601" y="736001"/>
                    <a:pt x="314178" y="720578"/>
                  </a:cubicBezTo>
                  <a:lnTo>
                    <a:pt x="24088" y="430488"/>
                  </a:lnTo>
                  <a:cubicBezTo>
                    <a:pt x="8665" y="415065"/>
                    <a:pt x="0" y="394145"/>
                    <a:pt x="0" y="372333"/>
                  </a:cubicBezTo>
                  <a:cubicBezTo>
                    <a:pt x="0" y="350520"/>
                    <a:pt x="8665" y="329601"/>
                    <a:pt x="24088" y="314178"/>
                  </a:cubicBezTo>
                  <a:lnTo>
                    <a:pt x="314178" y="24088"/>
                  </a:lnTo>
                  <a:cubicBezTo>
                    <a:pt x="329601" y="8665"/>
                    <a:pt x="350520" y="0"/>
                    <a:pt x="372333" y="0"/>
                  </a:cubicBezTo>
                  <a:cubicBezTo>
                    <a:pt x="394145" y="0"/>
                    <a:pt x="415065" y="8665"/>
                    <a:pt x="430488" y="24088"/>
                  </a:cubicBezTo>
                  <a:close/>
                </a:path>
              </a:pathLst>
            </a:custGeom>
            <a:blipFill>
              <a:blip r:embed="rId4"/>
              <a:stretch>
                <a:fillRect l="-25046" r="-25046"/>
              </a:stretch>
            </a:blipFill>
          </p:spPr>
        </p:sp>
      </p:grpSp>
      <p:grpSp>
        <p:nvGrpSpPr>
          <p:cNvPr id="8" name="Group 8"/>
          <p:cNvGrpSpPr/>
          <p:nvPr/>
        </p:nvGrpSpPr>
        <p:grpSpPr>
          <a:xfrm rot="-5400000">
            <a:off x="2835253" y="-2451099"/>
            <a:ext cx="1024532" cy="7020962"/>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l">
                <a:lnSpc>
                  <a:spcPts val="3080"/>
                </a:lnSpc>
              </a:pPr>
              <a:endParaRPr/>
            </a:p>
          </p:txBody>
        </p:sp>
      </p:grpSp>
      <p:sp>
        <p:nvSpPr>
          <p:cNvPr id="11" name="TextBox 11"/>
          <p:cNvSpPr txBox="1"/>
          <p:nvPr/>
        </p:nvSpPr>
        <p:spPr>
          <a:xfrm>
            <a:off x="316988" y="750708"/>
            <a:ext cx="6061062" cy="617348"/>
          </a:xfrm>
          <a:prstGeom prst="rect">
            <a:avLst/>
          </a:prstGeom>
        </p:spPr>
        <p:txBody>
          <a:bodyPr wrap="square"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Potential Improvements</a:t>
            </a:r>
          </a:p>
        </p:txBody>
      </p:sp>
      <p:sp>
        <p:nvSpPr>
          <p:cNvPr id="16" name="Freeform 16"/>
          <p:cNvSpPr/>
          <p:nvPr/>
        </p:nvSpPr>
        <p:spPr>
          <a:xfrm>
            <a:off x="14722538" y="769132"/>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0">
            <a:extLst>
              <a:ext uri="{FF2B5EF4-FFF2-40B4-BE49-F238E27FC236}">
                <a16:creationId xmlns:a16="http://schemas.microsoft.com/office/drawing/2014/main" id="{09F22D4D-D9B4-462A-AB44-0A348EEA16A9}"/>
              </a:ext>
            </a:extLst>
          </p:cNvPr>
          <p:cNvSpPr/>
          <p:nvPr/>
        </p:nvSpPr>
        <p:spPr>
          <a:xfrm>
            <a:off x="565201" y="2211514"/>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12">
            <a:extLst>
              <a:ext uri="{FF2B5EF4-FFF2-40B4-BE49-F238E27FC236}">
                <a16:creationId xmlns:a16="http://schemas.microsoft.com/office/drawing/2014/main" id="{F22825A4-A309-4549-AFC2-316B2C6882C9}"/>
              </a:ext>
            </a:extLst>
          </p:cNvPr>
          <p:cNvSpPr txBox="1"/>
          <p:nvPr/>
        </p:nvSpPr>
        <p:spPr>
          <a:xfrm>
            <a:off x="1484879" y="2084629"/>
            <a:ext cx="6429242" cy="7242495"/>
          </a:xfrm>
          <a:prstGeom prst="rect">
            <a:avLst/>
          </a:prstGeom>
        </p:spPr>
        <p:txBody>
          <a:bodyPr wrap="square" lIns="0" tIns="0" rIns="0" bIns="0" rtlCol="0" anchor="t">
            <a:spAutoFit/>
          </a:bodyPr>
          <a:lstStyle/>
          <a:p>
            <a:pPr algn="l">
              <a:lnSpc>
                <a:spcPts val="3780"/>
              </a:lnSpc>
            </a:pPr>
            <a:r>
              <a:rPr lang="en-GB" sz="2000" b="1" dirty="0">
                <a:solidFill>
                  <a:schemeClr val="tx1">
                    <a:lumMod val="75000"/>
                    <a:lumOff val="25000"/>
                  </a:schemeClr>
                </a:solidFill>
                <a:latin typeface="Lato Bold"/>
                <a:ea typeface="Lato Bold"/>
                <a:cs typeface="Lato Bold"/>
                <a:sym typeface="Lato Bold"/>
              </a:rPr>
              <a:t>Enhanced Filtering Options</a:t>
            </a:r>
          </a:p>
          <a:p>
            <a:pPr algn="l">
              <a:lnSpc>
                <a:spcPts val="3780"/>
              </a:lnSpc>
            </a:pPr>
            <a:r>
              <a:rPr lang="en-GB" sz="2000" b="1" dirty="0">
                <a:solidFill>
                  <a:schemeClr val="bg1">
                    <a:lumMod val="50000"/>
                  </a:schemeClr>
                </a:solidFill>
                <a:latin typeface="Lato Bold"/>
                <a:ea typeface="Lato Bold"/>
                <a:cs typeface="Lato Bold"/>
                <a:sym typeface="Lato Bold"/>
              </a:rPr>
              <a:t>More granular filters (e.g., specific days, instructors, duration, class size, ratings)</a:t>
            </a:r>
          </a:p>
          <a:p>
            <a:pPr algn="l">
              <a:lnSpc>
                <a:spcPts val="3780"/>
              </a:lnSpc>
            </a:pPr>
            <a:endParaRPr lang="en-GB" sz="2000" b="1" dirty="0">
              <a:solidFill>
                <a:schemeClr val="bg1">
                  <a:lumMod val="50000"/>
                </a:schemeClr>
              </a:solidFill>
              <a:latin typeface="Lato Bold"/>
              <a:ea typeface="Lato Bold"/>
              <a:cs typeface="Lato Bold"/>
              <a:sym typeface="Lato Bold"/>
            </a:endParaRPr>
          </a:p>
          <a:p>
            <a:pPr algn="l">
              <a:lnSpc>
                <a:spcPts val="3780"/>
              </a:lnSpc>
            </a:pPr>
            <a:r>
              <a:rPr lang="en-GB" sz="2000" b="1" dirty="0">
                <a:solidFill>
                  <a:schemeClr val="tx1">
                    <a:lumMod val="75000"/>
                    <a:lumOff val="25000"/>
                  </a:schemeClr>
                </a:solidFill>
                <a:latin typeface="Lato Bold"/>
                <a:ea typeface="Lato Bold"/>
                <a:cs typeface="Lato Bold"/>
                <a:sym typeface="Lato Bold"/>
              </a:rPr>
              <a:t>Developed Login Options</a:t>
            </a:r>
          </a:p>
          <a:p>
            <a:pPr algn="l">
              <a:lnSpc>
                <a:spcPts val="3780"/>
              </a:lnSpc>
            </a:pPr>
            <a:r>
              <a:rPr lang="en-GB" sz="2000" b="1" dirty="0">
                <a:solidFill>
                  <a:schemeClr val="bg1">
                    <a:lumMod val="50000"/>
                  </a:schemeClr>
                </a:solidFill>
                <a:latin typeface="Lato Bold"/>
                <a:ea typeface="Lato Bold"/>
                <a:cs typeface="Lato Bold"/>
                <a:sym typeface="Lato Bold"/>
              </a:rPr>
              <a:t>“Remember me” feature and “Forgot password” feature</a:t>
            </a:r>
          </a:p>
          <a:p>
            <a:pPr algn="l">
              <a:lnSpc>
                <a:spcPts val="3780"/>
              </a:lnSpc>
            </a:pPr>
            <a:endParaRPr lang="en-GB" sz="2000" b="1" dirty="0">
              <a:solidFill>
                <a:schemeClr val="bg1">
                  <a:lumMod val="50000"/>
                </a:schemeClr>
              </a:solidFill>
              <a:latin typeface="Lato Bold"/>
              <a:ea typeface="Lato Bold"/>
              <a:cs typeface="Lato Bold"/>
              <a:sym typeface="Lato Bold"/>
            </a:endParaRPr>
          </a:p>
          <a:p>
            <a:pPr algn="l">
              <a:lnSpc>
                <a:spcPts val="3780"/>
              </a:lnSpc>
            </a:pPr>
            <a:r>
              <a:rPr lang="en-GB" sz="2000" b="1" dirty="0">
                <a:solidFill>
                  <a:schemeClr val="tx1">
                    <a:lumMod val="75000"/>
                    <a:lumOff val="25000"/>
                  </a:schemeClr>
                </a:solidFill>
                <a:latin typeface="Lato Bold"/>
                <a:ea typeface="Lato Bold"/>
                <a:cs typeface="Lato Bold"/>
                <a:sym typeface="Lato Bold"/>
              </a:rPr>
              <a:t>Custom Schedule Generation</a:t>
            </a:r>
          </a:p>
          <a:p>
            <a:pPr algn="l">
              <a:lnSpc>
                <a:spcPts val="3780"/>
              </a:lnSpc>
            </a:pPr>
            <a:r>
              <a:rPr lang="en-GB" sz="2000" b="1" dirty="0">
                <a:solidFill>
                  <a:schemeClr val="bg1">
                    <a:lumMod val="50000"/>
                  </a:schemeClr>
                </a:solidFill>
                <a:latin typeface="Lato Bold"/>
                <a:ea typeface="Lato Bold"/>
                <a:cs typeface="Lato Bold"/>
                <a:sym typeface="Lato Bold"/>
              </a:rPr>
              <a:t>Let users generate their own schedule</a:t>
            </a:r>
          </a:p>
          <a:p>
            <a:pPr algn="l">
              <a:lnSpc>
                <a:spcPts val="3780"/>
              </a:lnSpc>
            </a:pPr>
            <a:endParaRPr lang="en-GB" sz="2000" b="1" dirty="0">
              <a:solidFill>
                <a:schemeClr val="bg1">
                  <a:lumMod val="50000"/>
                </a:schemeClr>
              </a:solidFill>
              <a:latin typeface="Lato Bold"/>
              <a:ea typeface="Lato Bold"/>
              <a:cs typeface="Lato Bold"/>
              <a:sym typeface="Lato Bold"/>
            </a:endParaRPr>
          </a:p>
          <a:p>
            <a:pPr algn="l">
              <a:lnSpc>
                <a:spcPts val="3780"/>
              </a:lnSpc>
            </a:pPr>
            <a:r>
              <a:rPr lang="en-GB" sz="2000" b="1" dirty="0">
                <a:solidFill>
                  <a:schemeClr val="tx1">
                    <a:lumMod val="75000"/>
                    <a:lumOff val="25000"/>
                  </a:schemeClr>
                </a:solidFill>
                <a:latin typeface="Lato Bold"/>
                <a:ea typeface="Lato Bold"/>
                <a:cs typeface="Lato Bold"/>
                <a:sym typeface="Lato Bold"/>
              </a:rPr>
              <a:t>History Access of Previous Terms</a:t>
            </a:r>
          </a:p>
          <a:p>
            <a:pPr algn="l">
              <a:lnSpc>
                <a:spcPts val="3780"/>
              </a:lnSpc>
            </a:pPr>
            <a:r>
              <a:rPr lang="en-GB" sz="2000" b="1" dirty="0">
                <a:solidFill>
                  <a:schemeClr val="bg1">
                    <a:lumMod val="50000"/>
                  </a:schemeClr>
                </a:solidFill>
                <a:latin typeface="Lato Bold"/>
                <a:ea typeface="Lato Bold"/>
                <a:cs typeface="Lato Bold"/>
                <a:sym typeface="Lato Bold"/>
              </a:rPr>
              <a:t>Access and review schedules from previous terms for better future planning.</a:t>
            </a:r>
          </a:p>
          <a:p>
            <a:pPr algn="l">
              <a:lnSpc>
                <a:spcPts val="3780"/>
              </a:lnSpc>
            </a:pPr>
            <a:endParaRPr lang="en-GB" sz="2000" b="1" dirty="0">
              <a:solidFill>
                <a:schemeClr val="bg1">
                  <a:lumMod val="50000"/>
                </a:schemeClr>
              </a:solidFill>
              <a:latin typeface="Lato Bold"/>
              <a:ea typeface="Lato Bold"/>
              <a:cs typeface="Lato Bold"/>
              <a:sym typeface="Lato Bold"/>
            </a:endParaRPr>
          </a:p>
          <a:p>
            <a:pPr algn="l">
              <a:lnSpc>
                <a:spcPts val="3780"/>
              </a:lnSpc>
            </a:pPr>
            <a:r>
              <a:rPr lang="en-GB" sz="2000" b="1" dirty="0">
                <a:solidFill>
                  <a:schemeClr val="bg1">
                    <a:lumMod val="50000"/>
                  </a:schemeClr>
                </a:solidFill>
                <a:latin typeface="Lato Bold"/>
                <a:ea typeface="Lato Bold"/>
                <a:cs typeface="Lato Bold"/>
              </a:rPr>
              <a:t>.</a:t>
            </a:r>
          </a:p>
        </p:txBody>
      </p:sp>
      <p:sp>
        <p:nvSpPr>
          <p:cNvPr id="27" name="TextBox 26">
            <a:extLst>
              <a:ext uri="{FF2B5EF4-FFF2-40B4-BE49-F238E27FC236}">
                <a16:creationId xmlns:a16="http://schemas.microsoft.com/office/drawing/2014/main" id="{6BC4BA2A-8615-4F09-B77B-3C089A604D50}"/>
              </a:ext>
            </a:extLst>
          </p:cNvPr>
          <p:cNvSpPr txBox="1"/>
          <p:nvPr/>
        </p:nvSpPr>
        <p:spPr>
          <a:xfrm>
            <a:off x="10373880" y="2084629"/>
            <a:ext cx="7063740" cy="6986080"/>
          </a:xfrm>
          <a:prstGeom prst="rect">
            <a:avLst/>
          </a:prstGeom>
          <a:noFill/>
        </p:spPr>
        <p:txBody>
          <a:bodyPr wrap="square">
            <a:spAutoFit/>
          </a:bodyPr>
          <a:lstStyle/>
          <a:p>
            <a:pPr algn="l">
              <a:lnSpc>
                <a:spcPts val="3780"/>
              </a:lnSpc>
            </a:pPr>
            <a:r>
              <a:rPr lang="en-GB" sz="2000" b="1" dirty="0">
                <a:solidFill>
                  <a:schemeClr val="tx1">
                    <a:lumMod val="75000"/>
                    <a:lumOff val="25000"/>
                  </a:schemeClr>
                </a:solidFill>
                <a:latin typeface="Lato Bold"/>
                <a:ea typeface="Lato Bold"/>
                <a:cs typeface="Lato Bold"/>
                <a:sym typeface="Lato Bold"/>
              </a:rPr>
              <a:t>Update Courses from University Website</a:t>
            </a:r>
          </a:p>
          <a:p>
            <a:pPr algn="l">
              <a:lnSpc>
                <a:spcPts val="3780"/>
              </a:lnSpc>
            </a:pPr>
            <a:r>
              <a:rPr lang="en-GB" sz="2000" b="1" dirty="0">
                <a:solidFill>
                  <a:schemeClr val="bg1">
                    <a:lumMod val="50000"/>
                  </a:schemeClr>
                </a:solidFill>
                <a:latin typeface="Lato Bold"/>
                <a:ea typeface="Lato Bold"/>
                <a:cs typeface="Lato Bold"/>
                <a:sym typeface="Lato Bold"/>
              </a:rPr>
              <a:t>Automatically sync course data from the university’s website for real-time updates.</a:t>
            </a:r>
          </a:p>
          <a:p>
            <a:pPr algn="l">
              <a:lnSpc>
                <a:spcPts val="3780"/>
              </a:lnSpc>
            </a:pPr>
            <a:endParaRPr lang="en-GB" sz="2000" b="1" dirty="0">
              <a:solidFill>
                <a:schemeClr val="bg1">
                  <a:lumMod val="50000"/>
                </a:schemeClr>
              </a:solidFill>
              <a:latin typeface="Lato Bold"/>
              <a:ea typeface="Lato Bold"/>
              <a:cs typeface="Lato Bold"/>
              <a:sym typeface="Lato Bold"/>
            </a:endParaRPr>
          </a:p>
          <a:p>
            <a:pPr>
              <a:lnSpc>
                <a:spcPts val="3780"/>
              </a:lnSpc>
            </a:pPr>
            <a:r>
              <a:rPr lang="en-GB" sz="2000" b="1" dirty="0">
                <a:solidFill>
                  <a:schemeClr val="tx1">
                    <a:lumMod val="75000"/>
                    <a:lumOff val="25000"/>
                  </a:schemeClr>
                </a:solidFill>
                <a:latin typeface="Lato Bold"/>
                <a:ea typeface="Lato Bold"/>
                <a:cs typeface="Lato Bold"/>
              </a:rPr>
              <a:t>AI-Powered Personalized Study Plan</a:t>
            </a:r>
          </a:p>
          <a:p>
            <a:pPr>
              <a:lnSpc>
                <a:spcPts val="3780"/>
              </a:lnSpc>
            </a:pPr>
            <a:r>
              <a:rPr lang="en-GB" sz="2000" b="1" dirty="0">
                <a:solidFill>
                  <a:schemeClr val="bg1">
                    <a:lumMod val="50000"/>
                  </a:schemeClr>
                </a:solidFill>
                <a:latin typeface="Lato Bold"/>
                <a:ea typeface="Lato Bold"/>
                <a:cs typeface="Lato Bold"/>
              </a:rPr>
              <a:t>AI generates a customized study plan based on schedule, preferences, and goals.</a:t>
            </a:r>
          </a:p>
          <a:p>
            <a:pPr>
              <a:lnSpc>
                <a:spcPts val="3780"/>
              </a:lnSpc>
            </a:pPr>
            <a:endParaRPr lang="en-GB" sz="2000" dirty="0"/>
          </a:p>
          <a:p>
            <a:r>
              <a:rPr lang="en-GB" sz="2000" b="1" dirty="0">
                <a:solidFill>
                  <a:schemeClr val="tx1">
                    <a:lumMod val="75000"/>
                    <a:lumOff val="25000"/>
                  </a:schemeClr>
                </a:solidFill>
                <a:latin typeface="Lato Bold"/>
                <a:ea typeface="Lato Bold"/>
                <a:cs typeface="Lato Bold"/>
              </a:rPr>
              <a:t>Collaborative</a:t>
            </a:r>
            <a:r>
              <a:rPr lang="en-GB" sz="2000" b="1" dirty="0"/>
              <a:t> </a:t>
            </a:r>
            <a:r>
              <a:rPr lang="en-GB" sz="2000" b="1" dirty="0">
                <a:solidFill>
                  <a:schemeClr val="tx1">
                    <a:lumMod val="75000"/>
                    <a:lumOff val="25000"/>
                  </a:schemeClr>
                </a:solidFill>
                <a:latin typeface="Lato Bold"/>
                <a:ea typeface="Lato Bold"/>
                <a:cs typeface="Lato Bold"/>
              </a:rPr>
              <a:t>Scheduling</a:t>
            </a:r>
          </a:p>
          <a:p>
            <a:pPr>
              <a:lnSpc>
                <a:spcPts val="3780"/>
              </a:lnSpc>
            </a:pPr>
            <a:r>
              <a:rPr lang="en-GB" sz="2000" b="1" dirty="0">
                <a:solidFill>
                  <a:schemeClr val="bg1">
                    <a:lumMod val="50000"/>
                  </a:schemeClr>
                </a:solidFill>
                <a:latin typeface="Lato Bold"/>
                <a:ea typeface="Lato Bold"/>
                <a:cs typeface="Lato Bold"/>
              </a:rPr>
              <a:t>Share and collaborate on schedules with friends or classmates</a:t>
            </a:r>
          </a:p>
          <a:p>
            <a:pPr>
              <a:lnSpc>
                <a:spcPts val="3780"/>
              </a:lnSpc>
            </a:pPr>
            <a:endParaRPr lang="en-GB" sz="2000" dirty="0"/>
          </a:p>
          <a:p>
            <a:r>
              <a:rPr lang="en-GB" sz="2000" b="1" dirty="0">
                <a:solidFill>
                  <a:schemeClr val="tx1">
                    <a:lumMod val="75000"/>
                    <a:lumOff val="25000"/>
                  </a:schemeClr>
                </a:solidFill>
                <a:latin typeface="Lato Bold"/>
                <a:ea typeface="Lato Bold"/>
                <a:cs typeface="Lato Bold"/>
              </a:rPr>
              <a:t>Save as PDF or Local Files</a:t>
            </a:r>
          </a:p>
          <a:p>
            <a:pPr>
              <a:lnSpc>
                <a:spcPts val="3780"/>
              </a:lnSpc>
            </a:pPr>
            <a:r>
              <a:rPr lang="en-GB" sz="2000" b="1" dirty="0">
                <a:solidFill>
                  <a:schemeClr val="bg1">
                    <a:lumMod val="50000"/>
                  </a:schemeClr>
                </a:solidFill>
                <a:latin typeface="Lato Bold"/>
                <a:ea typeface="Lato Bold"/>
                <a:cs typeface="Lato Bold"/>
              </a:rPr>
              <a:t>Allow users to save their schedules and plans as PDF files or to local storage for offline access</a:t>
            </a:r>
            <a:endParaRPr lang="en-US" sz="2000" dirty="0"/>
          </a:p>
        </p:txBody>
      </p:sp>
      <p:sp>
        <p:nvSpPr>
          <p:cNvPr id="28" name="Freeform 10">
            <a:extLst>
              <a:ext uri="{FF2B5EF4-FFF2-40B4-BE49-F238E27FC236}">
                <a16:creationId xmlns:a16="http://schemas.microsoft.com/office/drawing/2014/main" id="{79C2A83D-9FF2-4003-A871-F53B542A2FF0}"/>
              </a:ext>
            </a:extLst>
          </p:cNvPr>
          <p:cNvSpPr/>
          <p:nvPr/>
        </p:nvSpPr>
        <p:spPr>
          <a:xfrm>
            <a:off x="9337156" y="7791585"/>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10">
            <a:extLst>
              <a:ext uri="{FF2B5EF4-FFF2-40B4-BE49-F238E27FC236}">
                <a16:creationId xmlns:a16="http://schemas.microsoft.com/office/drawing/2014/main" id="{E5B5AAD1-F508-47C7-B71B-40E79AB11E8F}"/>
              </a:ext>
            </a:extLst>
          </p:cNvPr>
          <p:cNvSpPr/>
          <p:nvPr/>
        </p:nvSpPr>
        <p:spPr>
          <a:xfrm>
            <a:off x="9337156" y="5999721"/>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10">
            <a:extLst>
              <a:ext uri="{FF2B5EF4-FFF2-40B4-BE49-F238E27FC236}">
                <a16:creationId xmlns:a16="http://schemas.microsoft.com/office/drawing/2014/main" id="{32EB718B-C95B-4ECA-8D80-A9837EFB0554}"/>
              </a:ext>
            </a:extLst>
          </p:cNvPr>
          <p:cNvSpPr/>
          <p:nvPr/>
        </p:nvSpPr>
        <p:spPr>
          <a:xfrm>
            <a:off x="9292189" y="4167299"/>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10">
            <a:extLst>
              <a:ext uri="{FF2B5EF4-FFF2-40B4-BE49-F238E27FC236}">
                <a16:creationId xmlns:a16="http://schemas.microsoft.com/office/drawing/2014/main" id="{BBBC28CF-BF3A-488D-9689-06FAF98DE5F7}"/>
              </a:ext>
            </a:extLst>
          </p:cNvPr>
          <p:cNvSpPr/>
          <p:nvPr/>
        </p:nvSpPr>
        <p:spPr>
          <a:xfrm>
            <a:off x="9292189" y="2255870"/>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10">
            <a:extLst>
              <a:ext uri="{FF2B5EF4-FFF2-40B4-BE49-F238E27FC236}">
                <a16:creationId xmlns:a16="http://schemas.microsoft.com/office/drawing/2014/main" id="{44ED2AA0-B1B3-4AA2-BC41-66E9F37E4986}"/>
              </a:ext>
            </a:extLst>
          </p:cNvPr>
          <p:cNvSpPr/>
          <p:nvPr/>
        </p:nvSpPr>
        <p:spPr>
          <a:xfrm>
            <a:off x="523227" y="6969278"/>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10">
            <a:extLst>
              <a:ext uri="{FF2B5EF4-FFF2-40B4-BE49-F238E27FC236}">
                <a16:creationId xmlns:a16="http://schemas.microsoft.com/office/drawing/2014/main" id="{E4258987-AF60-442F-A437-2A00EE1AED11}"/>
              </a:ext>
            </a:extLst>
          </p:cNvPr>
          <p:cNvSpPr/>
          <p:nvPr/>
        </p:nvSpPr>
        <p:spPr>
          <a:xfrm>
            <a:off x="503828" y="5537979"/>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10">
            <a:extLst>
              <a:ext uri="{FF2B5EF4-FFF2-40B4-BE49-F238E27FC236}">
                <a16:creationId xmlns:a16="http://schemas.microsoft.com/office/drawing/2014/main" id="{3C93011F-C76C-46D3-8B14-64ADACF661A2}"/>
              </a:ext>
            </a:extLst>
          </p:cNvPr>
          <p:cNvSpPr/>
          <p:nvPr/>
        </p:nvSpPr>
        <p:spPr>
          <a:xfrm>
            <a:off x="503828" y="4122943"/>
            <a:ext cx="521212" cy="417386"/>
          </a:xfrm>
          <a:custGeom>
            <a:avLst/>
            <a:gdLst/>
            <a:ahLst/>
            <a:cxnLst/>
            <a:rect l="l" t="t" r="r" b="b"/>
            <a:pathLst>
              <a:path w="692956" h="561924">
                <a:moveTo>
                  <a:pt x="0" y="0"/>
                </a:moveTo>
                <a:lnTo>
                  <a:pt x="692956" y="0"/>
                </a:lnTo>
                <a:lnTo>
                  <a:pt x="692956" y="561925"/>
                </a:lnTo>
                <a:lnTo>
                  <a:pt x="0" y="561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5" name="Group 6">
            <a:extLst>
              <a:ext uri="{FF2B5EF4-FFF2-40B4-BE49-F238E27FC236}">
                <a16:creationId xmlns:a16="http://schemas.microsoft.com/office/drawing/2014/main" id="{7DC21564-903B-41B5-8329-634F9B8A5EB8}"/>
              </a:ext>
            </a:extLst>
          </p:cNvPr>
          <p:cNvGrpSpPr/>
          <p:nvPr/>
        </p:nvGrpSpPr>
        <p:grpSpPr>
          <a:xfrm>
            <a:off x="-1219200" y="9258299"/>
            <a:ext cx="19660001" cy="1562867"/>
            <a:chOff x="0" y="0"/>
            <a:chExt cx="3132451" cy="210194"/>
          </a:xfrm>
        </p:grpSpPr>
        <p:sp>
          <p:nvSpPr>
            <p:cNvPr id="36" name="Freeform 7">
              <a:extLst>
                <a:ext uri="{FF2B5EF4-FFF2-40B4-BE49-F238E27FC236}">
                  <a16:creationId xmlns:a16="http://schemas.microsoft.com/office/drawing/2014/main" id="{97FF0C7E-758D-42CD-9122-76C46A1DA7A3}"/>
                </a:ext>
              </a:extLst>
            </p:cNvPr>
            <p:cNvSpPr/>
            <p:nvPr/>
          </p:nvSpPr>
          <p:spPr>
            <a:xfrm>
              <a:off x="0" y="0"/>
              <a:ext cx="3132451" cy="210194"/>
            </a:xfrm>
            <a:custGeom>
              <a:avLst/>
              <a:gdLst/>
              <a:ahLst/>
              <a:cxnLst/>
              <a:rect l="l" t="t" r="r" b="b"/>
              <a:pathLst>
                <a:path w="3132451" h="210194">
                  <a:moveTo>
                    <a:pt x="0" y="0"/>
                  </a:moveTo>
                  <a:lnTo>
                    <a:pt x="3132451" y="0"/>
                  </a:lnTo>
                  <a:lnTo>
                    <a:pt x="3132451" y="210194"/>
                  </a:lnTo>
                  <a:lnTo>
                    <a:pt x="0" y="210194"/>
                  </a:lnTo>
                  <a:close/>
                </a:path>
              </a:pathLst>
            </a:custGeom>
            <a:solidFill>
              <a:srgbClr val="1B294A"/>
            </a:solidFill>
          </p:spPr>
        </p:sp>
        <p:sp>
          <p:nvSpPr>
            <p:cNvPr id="37" name="TextBox 8">
              <a:extLst>
                <a:ext uri="{FF2B5EF4-FFF2-40B4-BE49-F238E27FC236}">
                  <a16:creationId xmlns:a16="http://schemas.microsoft.com/office/drawing/2014/main" id="{72F6F2E6-A0D8-4AF4-B900-3D6EA1F56505}"/>
                </a:ext>
              </a:extLst>
            </p:cNvPr>
            <p:cNvSpPr txBox="1"/>
            <p:nvPr/>
          </p:nvSpPr>
          <p:spPr>
            <a:xfrm>
              <a:off x="0" y="-38100"/>
              <a:ext cx="3132451" cy="248294"/>
            </a:xfrm>
            <a:prstGeom prst="rect">
              <a:avLst/>
            </a:prstGeom>
          </p:spPr>
          <p:txBody>
            <a:bodyPr lIns="50800" tIns="50800" rIns="50800" bIns="50800" rtlCol="0" anchor="ctr"/>
            <a:lstStyle/>
            <a:p>
              <a:pPr algn="ctr">
                <a:lnSpc>
                  <a:spcPts val="3080"/>
                </a:lnSpc>
              </a:pPr>
              <a:endParaRPr/>
            </a:p>
          </p:txBody>
        </p:sp>
      </p:grpSp>
    </p:spTree>
    <p:extLst>
      <p:ext uri="{BB962C8B-B14F-4D97-AF65-F5344CB8AC3E}">
        <p14:creationId xmlns:p14="http://schemas.microsoft.com/office/powerpoint/2010/main" val="1984811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496" y="6570902"/>
            <a:ext cx="7669889" cy="4169631"/>
          </a:xfrm>
          <a:custGeom>
            <a:avLst/>
            <a:gdLst/>
            <a:ahLst/>
            <a:cxnLst/>
            <a:rect l="l" t="t" r="r" b="b"/>
            <a:pathLst>
              <a:path w="7669889" h="4169631">
                <a:moveTo>
                  <a:pt x="0" y="0"/>
                </a:moveTo>
                <a:lnTo>
                  <a:pt x="7669889" y="0"/>
                </a:lnTo>
                <a:lnTo>
                  <a:pt x="7669889" y="4169631"/>
                </a:lnTo>
                <a:lnTo>
                  <a:pt x="0" y="4169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flipV="1">
            <a:off x="11135085" y="0"/>
            <a:ext cx="7495136" cy="4074629"/>
          </a:xfrm>
          <a:custGeom>
            <a:avLst/>
            <a:gdLst/>
            <a:ahLst/>
            <a:cxnLst/>
            <a:rect l="l" t="t" r="r" b="b"/>
            <a:pathLst>
              <a:path w="7495136" h="4074629">
                <a:moveTo>
                  <a:pt x="7495136" y="4074629"/>
                </a:moveTo>
                <a:lnTo>
                  <a:pt x="0" y="4074629"/>
                </a:lnTo>
                <a:lnTo>
                  <a:pt x="0" y="0"/>
                </a:lnTo>
                <a:lnTo>
                  <a:pt x="7495136" y="0"/>
                </a:lnTo>
                <a:lnTo>
                  <a:pt x="7495136" y="407462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030578" y="4242975"/>
            <a:ext cx="8226844" cy="1282320"/>
          </a:xfrm>
          <a:prstGeom prst="rect">
            <a:avLst/>
          </a:prstGeom>
        </p:spPr>
        <p:txBody>
          <a:bodyPr lIns="0" tIns="0" rIns="0" bIns="0" rtlCol="0" anchor="t">
            <a:spAutoFit/>
          </a:bodyPr>
          <a:lstStyle/>
          <a:p>
            <a:pPr algn="ctr">
              <a:lnSpc>
                <a:spcPts val="10167"/>
              </a:lnSpc>
            </a:pPr>
            <a:r>
              <a:rPr lang="en-US" sz="8199">
                <a:solidFill>
                  <a:srgbClr val="1B294A"/>
                </a:solidFill>
                <a:latin typeface="Archivo Black"/>
                <a:ea typeface="Archivo Black"/>
                <a:cs typeface="Archivo Black"/>
                <a:sym typeface="Archivo Black"/>
              </a:rPr>
              <a:t>THANK YOU!</a:t>
            </a:r>
          </a:p>
        </p:txBody>
      </p:sp>
      <p:sp>
        <p:nvSpPr>
          <p:cNvPr id="5" name="TextBox 5"/>
          <p:cNvSpPr txBox="1"/>
          <p:nvPr/>
        </p:nvSpPr>
        <p:spPr>
          <a:xfrm>
            <a:off x="5333194" y="5458621"/>
            <a:ext cx="7621612" cy="547304"/>
          </a:xfrm>
          <a:prstGeom prst="rect">
            <a:avLst/>
          </a:prstGeom>
        </p:spPr>
        <p:txBody>
          <a:bodyPr lIns="0" tIns="0" rIns="0" bIns="0" rtlCol="0" anchor="t">
            <a:spAutoFit/>
          </a:bodyPr>
          <a:lstStyle/>
          <a:p>
            <a:pPr algn="ctr">
              <a:lnSpc>
                <a:spcPts val="4480"/>
              </a:lnSpc>
            </a:pPr>
            <a:r>
              <a:rPr lang="en-US" sz="3200">
                <a:solidFill>
                  <a:srgbClr val="1B294A"/>
                </a:solidFill>
                <a:latin typeface="Lato"/>
                <a:ea typeface="Lato"/>
                <a:cs typeface="Lato"/>
                <a:sym typeface="Lato"/>
              </a:rPr>
              <a:t>For your attention</a:t>
            </a:r>
          </a:p>
        </p:txBody>
      </p:sp>
      <p:grpSp>
        <p:nvGrpSpPr>
          <p:cNvPr id="6" name="Group 6"/>
          <p:cNvGrpSpPr/>
          <p:nvPr/>
        </p:nvGrpSpPr>
        <p:grpSpPr>
          <a:xfrm>
            <a:off x="6547275" y="9258300"/>
            <a:ext cx="11893526" cy="798082"/>
            <a:chOff x="0" y="0"/>
            <a:chExt cx="3132451" cy="210194"/>
          </a:xfrm>
        </p:grpSpPr>
        <p:sp>
          <p:nvSpPr>
            <p:cNvPr id="7" name="Freeform 7"/>
            <p:cNvSpPr/>
            <p:nvPr/>
          </p:nvSpPr>
          <p:spPr>
            <a:xfrm>
              <a:off x="0" y="0"/>
              <a:ext cx="3132451" cy="210194"/>
            </a:xfrm>
            <a:custGeom>
              <a:avLst/>
              <a:gdLst/>
              <a:ahLst/>
              <a:cxnLst/>
              <a:rect l="l" t="t" r="r" b="b"/>
              <a:pathLst>
                <a:path w="3132451" h="210194">
                  <a:moveTo>
                    <a:pt x="0" y="0"/>
                  </a:moveTo>
                  <a:lnTo>
                    <a:pt x="3132451" y="0"/>
                  </a:lnTo>
                  <a:lnTo>
                    <a:pt x="3132451" y="210194"/>
                  </a:lnTo>
                  <a:lnTo>
                    <a:pt x="0" y="210194"/>
                  </a:lnTo>
                  <a:close/>
                </a:path>
              </a:pathLst>
            </a:custGeom>
            <a:solidFill>
              <a:srgbClr val="1B294A"/>
            </a:solidFill>
          </p:spPr>
        </p:sp>
        <p:sp>
          <p:nvSpPr>
            <p:cNvPr id="8" name="TextBox 8"/>
            <p:cNvSpPr txBox="1"/>
            <p:nvPr/>
          </p:nvSpPr>
          <p:spPr>
            <a:xfrm>
              <a:off x="0" y="-38100"/>
              <a:ext cx="3132451" cy="248294"/>
            </a:xfrm>
            <a:prstGeom prst="rect">
              <a:avLst/>
            </a:prstGeom>
          </p:spPr>
          <p:txBody>
            <a:bodyPr lIns="50800" tIns="50800" rIns="50800" bIns="50800" rtlCol="0" anchor="ctr"/>
            <a:lstStyle/>
            <a:p>
              <a:pPr algn="ctr">
                <a:lnSpc>
                  <a:spcPts val="3080"/>
                </a:lnSpc>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69381" y="-851192"/>
            <a:ext cx="889629" cy="5080241"/>
            <a:chOff x="0" y="0"/>
            <a:chExt cx="234306" cy="1338006"/>
          </a:xfrm>
        </p:grpSpPr>
        <p:sp>
          <p:nvSpPr>
            <p:cNvPr id="3" name="Freeform 3"/>
            <p:cNvSpPr/>
            <p:nvPr/>
          </p:nvSpPr>
          <p:spPr>
            <a:xfrm>
              <a:off x="0" y="0"/>
              <a:ext cx="234306" cy="1338006"/>
            </a:xfrm>
            <a:custGeom>
              <a:avLst/>
              <a:gdLst/>
              <a:ahLst/>
              <a:cxnLst/>
              <a:rect l="l" t="t" r="r" b="b"/>
              <a:pathLst>
                <a:path w="234306" h="1338006">
                  <a:moveTo>
                    <a:pt x="117153" y="0"/>
                  </a:moveTo>
                  <a:lnTo>
                    <a:pt x="117153" y="0"/>
                  </a:lnTo>
                  <a:cubicBezTo>
                    <a:pt x="181855" y="0"/>
                    <a:pt x="234306" y="52451"/>
                    <a:pt x="234306" y="117153"/>
                  </a:cubicBezTo>
                  <a:lnTo>
                    <a:pt x="234306" y="1220853"/>
                  </a:lnTo>
                  <a:cubicBezTo>
                    <a:pt x="234306" y="1285555"/>
                    <a:pt x="181855" y="1338006"/>
                    <a:pt x="117153" y="1338006"/>
                  </a:cubicBezTo>
                  <a:lnTo>
                    <a:pt x="117153" y="1338006"/>
                  </a:lnTo>
                  <a:cubicBezTo>
                    <a:pt x="52451" y="1338006"/>
                    <a:pt x="0" y="1285555"/>
                    <a:pt x="0" y="1220853"/>
                  </a:cubicBezTo>
                  <a:lnTo>
                    <a:pt x="0" y="117153"/>
                  </a:lnTo>
                  <a:cubicBezTo>
                    <a:pt x="0" y="52451"/>
                    <a:pt x="52451" y="0"/>
                    <a:pt x="117153" y="0"/>
                  </a:cubicBezTo>
                  <a:close/>
                </a:path>
              </a:pathLst>
            </a:custGeom>
            <a:solidFill>
              <a:srgbClr val="1B294A"/>
            </a:solidFill>
          </p:spPr>
        </p:sp>
        <p:sp>
          <p:nvSpPr>
            <p:cNvPr id="4" name="TextBox 4"/>
            <p:cNvSpPr txBox="1"/>
            <p:nvPr/>
          </p:nvSpPr>
          <p:spPr>
            <a:xfrm>
              <a:off x="0" y="-38100"/>
              <a:ext cx="234306" cy="1376106"/>
            </a:xfrm>
            <a:prstGeom prst="rect">
              <a:avLst/>
            </a:prstGeom>
          </p:spPr>
          <p:txBody>
            <a:bodyPr lIns="50800" tIns="50800" rIns="50800" bIns="50800" rtlCol="0" anchor="ctr"/>
            <a:lstStyle/>
            <a:p>
              <a:pPr algn="l">
                <a:lnSpc>
                  <a:spcPts val="3080"/>
                </a:lnSpc>
              </a:pPr>
              <a:endParaRPr/>
            </a:p>
          </p:txBody>
        </p:sp>
      </p:grpSp>
      <p:sp>
        <p:nvSpPr>
          <p:cNvPr id="5" name="Freeform 5"/>
          <p:cNvSpPr/>
          <p:nvPr/>
        </p:nvSpPr>
        <p:spPr>
          <a:xfrm>
            <a:off x="1583275" y="2554267"/>
            <a:ext cx="7672960" cy="4851366"/>
          </a:xfrm>
          <a:custGeom>
            <a:avLst/>
            <a:gdLst/>
            <a:ahLst/>
            <a:cxnLst/>
            <a:rect l="l" t="t" r="r" b="b"/>
            <a:pathLst>
              <a:path w="8246293" h="5761786">
                <a:moveTo>
                  <a:pt x="0" y="0"/>
                </a:moveTo>
                <a:lnTo>
                  <a:pt x="8246293" y="0"/>
                </a:lnTo>
                <a:lnTo>
                  <a:pt x="8246293" y="5761786"/>
                </a:lnTo>
                <a:lnTo>
                  <a:pt x="0" y="5761786"/>
                </a:lnTo>
                <a:lnTo>
                  <a:pt x="0" y="0"/>
                </a:lnTo>
                <a:close/>
              </a:path>
            </a:pathLst>
          </a:custGeom>
          <a:blipFill>
            <a:blip r:embed="rId2">
              <a:alphaModFix amt="47000"/>
            </a:blip>
            <a:stretch>
              <a:fillRect t="-42830"/>
            </a:stretch>
          </a:blipFill>
        </p:spPr>
      </p:sp>
      <p:grpSp>
        <p:nvGrpSpPr>
          <p:cNvPr id="9" name="Group 9"/>
          <p:cNvGrpSpPr/>
          <p:nvPr/>
        </p:nvGrpSpPr>
        <p:grpSpPr>
          <a:xfrm rot="-5400000">
            <a:off x="10657770" y="3245045"/>
            <a:ext cx="10875274" cy="4385185"/>
            <a:chOff x="0" y="0"/>
            <a:chExt cx="2864270" cy="1154946"/>
          </a:xfrm>
        </p:grpSpPr>
        <p:sp>
          <p:nvSpPr>
            <p:cNvPr id="10" name="Freeform 10"/>
            <p:cNvSpPr/>
            <p:nvPr/>
          </p:nvSpPr>
          <p:spPr>
            <a:xfrm>
              <a:off x="0" y="0"/>
              <a:ext cx="2864270" cy="1154946"/>
            </a:xfrm>
            <a:custGeom>
              <a:avLst/>
              <a:gdLst/>
              <a:ahLst/>
              <a:cxnLst/>
              <a:rect l="l" t="t" r="r" b="b"/>
              <a:pathLst>
                <a:path w="2864270" h="1154946">
                  <a:moveTo>
                    <a:pt x="0" y="0"/>
                  </a:moveTo>
                  <a:lnTo>
                    <a:pt x="2864270" y="0"/>
                  </a:lnTo>
                  <a:lnTo>
                    <a:pt x="2864270" y="1154946"/>
                  </a:lnTo>
                  <a:lnTo>
                    <a:pt x="0" y="1154946"/>
                  </a:lnTo>
                  <a:close/>
                </a:path>
              </a:pathLst>
            </a:custGeom>
            <a:solidFill>
              <a:srgbClr val="1B294A"/>
            </a:solidFill>
          </p:spPr>
        </p:sp>
        <p:sp>
          <p:nvSpPr>
            <p:cNvPr id="11" name="TextBox 11"/>
            <p:cNvSpPr txBox="1"/>
            <p:nvPr/>
          </p:nvSpPr>
          <p:spPr>
            <a:xfrm>
              <a:off x="0" y="-38100"/>
              <a:ext cx="2864270" cy="1193046"/>
            </a:xfrm>
            <a:prstGeom prst="rect">
              <a:avLst/>
            </a:prstGeom>
          </p:spPr>
          <p:txBody>
            <a:bodyPr lIns="50800" tIns="50800" rIns="50800" bIns="50800" rtlCol="0" anchor="ctr"/>
            <a:lstStyle/>
            <a:p>
              <a:pPr algn="l">
                <a:lnSpc>
                  <a:spcPts val="3080"/>
                </a:lnSpc>
              </a:pPr>
              <a:endParaRPr/>
            </a:p>
          </p:txBody>
        </p:sp>
      </p:grpSp>
      <p:sp>
        <p:nvSpPr>
          <p:cNvPr id="14" name="Freeform 14"/>
          <p:cNvSpPr/>
          <p:nvPr/>
        </p:nvSpPr>
        <p:spPr>
          <a:xfrm>
            <a:off x="12151561" y="89891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1028700" y="1359248"/>
            <a:ext cx="3546358" cy="629854"/>
          </a:xfrm>
          <a:prstGeom prst="rect">
            <a:avLst/>
          </a:prstGeom>
        </p:spPr>
        <p:txBody>
          <a:bodyPr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OVERVIEW</a:t>
            </a:r>
          </a:p>
        </p:txBody>
      </p:sp>
      <p:sp>
        <p:nvSpPr>
          <p:cNvPr id="16" name="TextBox 16"/>
          <p:cNvSpPr txBox="1"/>
          <p:nvPr/>
        </p:nvSpPr>
        <p:spPr>
          <a:xfrm>
            <a:off x="2019944" y="3415655"/>
            <a:ext cx="6135040" cy="547304"/>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Introduction</a:t>
            </a:r>
          </a:p>
        </p:txBody>
      </p:sp>
      <p:sp>
        <p:nvSpPr>
          <p:cNvPr id="17" name="TextBox 17"/>
          <p:cNvSpPr txBox="1"/>
          <p:nvPr/>
        </p:nvSpPr>
        <p:spPr>
          <a:xfrm>
            <a:off x="2019944" y="4067768"/>
            <a:ext cx="6135040" cy="520207"/>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Project Overview</a:t>
            </a:r>
          </a:p>
        </p:txBody>
      </p:sp>
      <p:sp>
        <p:nvSpPr>
          <p:cNvPr id="18" name="TextBox 18"/>
          <p:cNvSpPr txBox="1"/>
          <p:nvPr/>
        </p:nvSpPr>
        <p:spPr>
          <a:xfrm>
            <a:off x="2019944" y="4719847"/>
            <a:ext cx="6135040" cy="520207"/>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Key Features</a:t>
            </a:r>
          </a:p>
        </p:txBody>
      </p:sp>
      <p:sp>
        <p:nvSpPr>
          <p:cNvPr id="19" name="TextBox 19"/>
          <p:cNvSpPr txBox="1"/>
          <p:nvPr/>
        </p:nvSpPr>
        <p:spPr>
          <a:xfrm>
            <a:off x="2019944" y="5371926"/>
            <a:ext cx="6135040" cy="520207"/>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Challenges</a:t>
            </a:r>
          </a:p>
        </p:txBody>
      </p:sp>
      <p:sp>
        <p:nvSpPr>
          <p:cNvPr id="20" name="TextBox 20"/>
          <p:cNvSpPr txBox="1"/>
          <p:nvPr/>
        </p:nvSpPr>
        <p:spPr>
          <a:xfrm>
            <a:off x="2019944" y="6024005"/>
            <a:ext cx="6135040" cy="520207"/>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Potential Improvements</a:t>
            </a:r>
          </a:p>
        </p:txBody>
      </p:sp>
      <p:sp>
        <p:nvSpPr>
          <p:cNvPr id="23" name="Freeform 23"/>
          <p:cNvSpPr/>
          <p:nvPr/>
        </p:nvSpPr>
        <p:spPr>
          <a:xfrm>
            <a:off x="691424" y="9378693"/>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Rectangle: Rounded Corners 23">
            <a:extLst>
              <a:ext uri="{FF2B5EF4-FFF2-40B4-BE49-F238E27FC236}">
                <a16:creationId xmlns:a16="http://schemas.microsoft.com/office/drawing/2014/main" id="{F79C72D5-9D76-4397-833B-43814E88BCF8}"/>
              </a:ext>
            </a:extLst>
          </p:cNvPr>
          <p:cNvSpPr/>
          <p:nvPr/>
        </p:nvSpPr>
        <p:spPr>
          <a:xfrm>
            <a:off x="11685489" y="2554267"/>
            <a:ext cx="7547449" cy="5779500"/>
          </a:xfrm>
          <a:custGeom>
            <a:avLst/>
            <a:gdLst>
              <a:gd name="connsiteX0" fmla="*/ 0 w 6934378"/>
              <a:gd name="connsiteY0" fmla="*/ 987300 h 5923682"/>
              <a:gd name="connsiteX1" fmla="*/ 987300 w 6934378"/>
              <a:gd name="connsiteY1" fmla="*/ 0 h 5923682"/>
              <a:gd name="connsiteX2" fmla="*/ 5947078 w 6934378"/>
              <a:gd name="connsiteY2" fmla="*/ 0 h 5923682"/>
              <a:gd name="connsiteX3" fmla="*/ 6934378 w 6934378"/>
              <a:gd name="connsiteY3" fmla="*/ 987300 h 5923682"/>
              <a:gd name="connsiteX4" fmla="*/ 6934378 w 6934378"/>
              <a:gd name="connsiteY4" fmla="*/ 4936382 h 5923682"/>
              <a:gd name="connsiteX5" fmla="*/ 5947078 w 6934378"/>
              <a:gd name="connsiteY5" fmla="*/ 5923682 h 5923682"/>
              <a:gd name="connsiteX6" fmla="*/ 987300 w 6934378"/>
              <a:gd name="connsiteY6" fmla="*/ 5923682 h 5923682"/>
              <a:gd name="connsiteX7" fmla="*/ 0 w 6934378"/>
              <a:gd name="connsiteY7" fmla="*/ 4936382 h 5923682"/>
              <a:gd name="connsiteX8" fmla="*/ 0 w 6934378"/>
              <a:gd name="connsiteY8" fmla="*/ 987300 h 5923682"/>
              <a:gd name="connsiteX0" fmla="*/ 0 w 6934378"/>
              <a:gd name="connsiteY0" fmla="*/ 987300 h 5923682"/>
              <a:gd name="connsiteX1" fmla="*/ 118365 w 6934378"/>
              <a:gd name="connsiteY1" fmla="*/ 107621 h 5923682"/>
              <a:gd name="connsiteX2" fmla="*/ 987300 w 6934378"/>
              <a:gd name="connsiteY2" fmla="*/ 0 h 5923682"/>
              <a:gd name="connsiteX3" fmla="*/ 5947078 w 6934378"/>
              <a:gd name="connsiteY3" fmla="*/ 0 h 5923682"/>
              <a:gd name="connsiteX4" fmla="*/ 6934378 w 6934378"/>
              <a:gd name="connsiteY4" fmla="*/ 987300 h 5923682"/>
              <a:gd name="connsiteX5" fmla="*/ 6934378 w 6934378"/>
              <a:gd name="connsiteY5" fmla="*/ 4936382 h 5923682"/>
              <a:gd name="connsiteX6" fmla="*/ 5947078 w 6934378"/>
              <a:gd name="connsiteY6" fmla="*/ 5923682 h 5923682"/>
              <a:gd name="connsiteX7" fmla="*/ 987300 w 6934378"/>
              <a:gd name="connsiteY7" fmla="*/ 5923682 h 5923682"/>
              <a:gd name="connsiteX8" fmla="*/ 0 w 6934378"/>
              <a:gd name="connsiteY8" fmla="*/ 4936382 h 5923682"/>
              <a:gd name="connsiteX9" fmla="*/ 0 w 6934378"/>
              <a:gd name="connsiteY9" fmla="*/ 987300 h 5923682"/>
              <a:gd name="connsiteX0" fmla="*/ 3471 w 6937849"/>
              <a:gd name="connsiteY0" fmla="*/ 987300 h 5923682"/>
              <a:gd name="connsiteX1" fmla="*/ 121836 w 6937849"/>
              <a:gd name="connsiteY1" fmla="*/ 107621 h 5923682"/>
              <a:gd name="connsiteX2" fmla="*/ 990771 w 6937849"/>
              <a:gd name="connsiteY2" fmla="*/ 0 h 5923682"/>
              <a:gd name="connsiteX3" fmla="*/ 5950549 w 6937849"/>
              <a:gd name="connsiteY3" fmla="*/ 0 h 5923682"/>
              <a:gd name="connsiteX4" fmla="*/ 6937849 w 6937849"/>
              <a:gd name="connsiteY4" fmla="*/ 987300 h 5923682"/>
              <a:gd name="connsiteX5" fmla="*/ 6937849 w 6937849"/>
              <a:gd name="connsiteY5" fmla="*/ 4936382 h 5923682"/>
              <a:gd name="connsiteX6" fmla="*/ 5950549 w 6937849"/>
              <a:gd name="connsiteY6" fmla="*/ 5923682 h 5923682"/>
              <a:gd name="connsiteX7" fmla="*/ 990771 w 6937849"/>
              <a:gd name="connsiteY7" fmla="*/ 5923682 h 5923682"/>
              <a:gd name="connsiteX8" fmla="*/ 93261 w 6937849"/>
              <a:gd name="connsiteY8" fmla="*/ 5779759 h 5923682"/>
              <a:gd name="connsiteX9" fmla="*/ 3471 w 6937849"/>
              <a:gd name="connsiteY9" fmla="*/ 4936382 h 5923682"/>
              <a:gd name="connsiteX10" fmla="*/ 3471 w 6937849"/>
              <a:gd name="connsiteY10" fmla="*/ 987300 h 5923682"/>
              <a:gd name="connsiteX0" fmla="*/ 3471 w 6937849"/>
              <a:gd name="connsiteY0" fmla="*/ 987300 h 5923682"/>
              <a:gd name="connsiteX1" fmla="*/ 121836 w 6937849"/>
              <a:gd name="connsiteY1" fmla="*/ 107621 h 5923682"/>
              <a:gd name="connsiteX2" fmla="*/ 990771 w 6937849"/>
              <a:gd name="connsiteY2" fmla="*/ 0 h 5923682"/>
              <a:gd name="connsiteX3" fmla="*/ 5950549 w 6937849"/>
              <a:gd name="connsiteY3" fmla="*/ 0 h 5923682"/>
              <a:gd name="connsiteX4" fmla="*/ 6937849 w 6937849"/>
              <a:gd name="connsiteY4" fmla="*/ 987300 h 5923682"/>
              <a:gd name="connsiteX5" fmla="*/ 6937849 w 6937849"/>
              <a:gd name="connsiteY5" fmla="*/ 4936382 h 5923682"/>
              <a:gd name="connsiteX6" fmla="*/ 6794099 w 6937849"/>
              <a:gd name="connsiteY6" fmla="*/ 5794046 h 5923682"/>
              <a:gd name="connsiteX7" fmla="*/ 5950549 w 6937849"/>
              <a:gd name="connsiteY7" fmla="*/ 5923682 h 5923682"/>
              <a:gd name="connsiteX8" fmla="*/ 990771 w 6937849"/>
              <a:gd name="connsiteY8" fmla="*/ 5923682 h 5923682"/>
              <a:gd name="connsiteX9" fmla="*/ 93261 w 6937849"/>
              <a:gd name="connsiteY9" fmla="*/ 5779759 h 5923682"/>
              <a:gd name="connsiteX10" fmla="*/ 3471 w 6937849"/>
              <a:gd name="connsiteY10" fmla="*/ 4936382 h 5923682"/>
              <a:gd name="connsiteX11" fmla="*/ 3471 w 6937849"/>
              <a:gd name="connsiteY11" fmla="*/ 987300 h 5923682"/>
              <a:gd name="connsiteX0" fmla="*/ 3471 w 6937849"/>
              <a:gd name="connsiteY0" fmla="*/ 987300 h 5923682"/>
              <a:gd name="connsiteX1" fmla="*/ 121836 w 6937849"/>
              <a:gd name="connsiteY1" fmla="*/ 107621 h 5923682"/>
              <a:gd name="connsiteX2" fmla="*/ 990771 w 6937849"/>
              <a:gd name="connsiteY2" fmla="*/ 0 h 5923682"/>
              <a:gd name="connsiteX3" fmla="*/ 5950549 w 6937849"/>
              <a:gd name="connsiteY3" fmla="*/ 0 h 5923682"/>
              <a:gd name="connsiteX4" fmla="*/ 6822674 w 6937849"/>
              <a:gd name="connsiteY4" fmla="*/ 150484 h 5923682"/>
              <a:gd name="connsiteX5" fmla="*/ 6937849 w 6937849"/>
              <a:gd name="connsiteY5" fmla="*/ 987300 h 5923682"/>
              <a:gd name="connsiteX6" fmla="*/ 6937849 w 6937849"/>
              <a:gd name="connsiteY6" fmla="*/ 4936382 h 5923682"/>
              <a:gd name="connsiteX7" fmla="*/ 6794099 w 6937849"/>
              <a:gd name="connsiteY7" fmla="*/ 5794046 h 5923682"/>
              <a:gd name="connsiteX8" fmla="*/ 5950549 w 6937849"/>
              <a:gd name="connsiteY8" fmla="*/ 5923682 h 5923682"/>
              <a:gd name="connsiteX9" fmla="*/ 990771 w 6937849"/>
              <a:gd name="connsiteY9" fmla="*/ 5923682 h 5923682"/>
              <a:gd name="connsiteX10" fmla="*/ 93261 w 6937849"/>
              <a:gd name="connsiteY10" fmla="*/ 5779759 h 5923682"/>
              <a:gd name="connsiteX11" fmla="*/ 3471 w 6937849"/>
              <a:gd name="connsiteY11" fmla="*/ 4936382 h 5923682"/>
              <a:gd name="connsiteX12" fmla="*/ 3471 w 6937849"/>
              <a:gd name="connsiteY12" fmla="*/ 987300 h 592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37849" h="5923682">
                <a:moveTo>
                  <a:pt x="3471" y="987300"/>
                </a:moveTo>
                <a:cubicBezTo>
                  <a:pt x="56536" y="213463"/>
                  <a:pt x="-42714" y="272171"/>
                  <a:pt x="121836" y="107621"/>
                </a:cubicBezTo>
                <a:cubicBezTo>
                  <a:pt x="286386" y="-56929"/>
                  <a:pt x="52656" y="48893"/>
                  <a:pt x="990771" y="0"/>
                </a:cubicBezTo>
                <a:lnTo>
                  <a:pt x="5950549" y="0"/>
                </a:lnTo>
                <a:cubicBezTo>
                  <a:pt x="6901102" y="51274"/>
                  <a:pt x="6658124" y="-14066"/>
                  <a:pt x="6822674" y="150484"/>
                </a:cubicBezTo>
                <a:cubicBezTo>
                  <a:pt x="6987224" y="315034"/>
                  <a:pt x="6897222" y="215844"/>
                  <a:pt x="6937849" y="987300"/>
                </a:cubicBezTo>
                <a:lnTo>
                  <a:pt x="6937849" y="4936382"/>
                </a:lnTo>
                <a:cubicBezTo>
                  <a:pt x="6887697" y="5711313"/>
                  <a:pt x="6958649" y="5629496"/>
                  <a:pt x="6794099" y="5794046"/>
                </a:cubicBezTo>
                <a:cubicBezTo>
                  <a:pt x="6629549" y="5958596"/>
                  <a:pt x="6891577" y="5875882"/>
                  <a:pt x="5950549" y="5923682"/>
                </a:cubicBezTo>
                <a:lnTo>
                  <a:pt x="990771" y="5923682"/>
                </a:lnTo>
                <a:cubicBezTo>
                  <a:pt x="35988" y="5856832"/>
                  <a:pt x="257811" y="5944309"/>
                  <a:pt x="93261" y="5779759"/>
                </a:cubicBezTo>
                <a:cubicBezTo>
                  <a:pt x="-71289" y="5615209"/>
                  <a:pt x="39867" y="5692263"/>
                  <a:pt x="3471" y="4936382"/>
                </a:cubicBezTo>
                <a:lnTo>
                  <a:pt x="3471" y="98730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16">
            <a:extLst>
              <a:ext uri="{FF2B5EF4-FFF2-40B4-BE49-F238E27FC236}">
                <a16:creationId xmlns:a16="http://schemas.microsoft.com/office/drawing/2014/main" id="{764004EA-EE6B-4EEF-894A-B5EE90268DD7}"/>
              </a:ext>
            </a:extLst>
          </p:cNvPr>
          <p:cNvSpPr txBox="1"/>
          <p:nvPr/>
        </p:nvSpPr>
        <p:spPr>
          <a:xfrm>
            <a:off x="2019944" y="2790639"/>
            <a:ext cx="6135040" cy="520207"/>
          </a:xfrm>
          <a:prstGeom prst="rect">
            <a:avLst/>
          </a:prstGeom>
        </p:spPr>
        <p:txBody>
          <a:bodyPr lIns="0" tIns="0" rIns="0" bIns="0" rtlCol="0" anchor="t">
            <a:spAutoFit/>
          </a:bodyPr>
          <a:lstStyle/>
          <a:p>
            <a:pPr marL="690879" lvl="1" indent="-345439" algn="l">
              <a:lnSpc>
                <a:spcPts val="4479"/>
              </a:lnSpc>
              <a:buFont typeface="Arial"/>
              <a:buChar char="•"/>
            </a:pPr>
            <a:r>
              <a:rPr lang="en-US" sz="3199" dirty="0">
                <a:solidFill>
                  <a:srgbClr val="1B294A"/>
                </a:solidFill>
                <a:latin typeface="Lato"/>
                <a:ea typeface="Lato"/>
                <a:cs typeface="Lato"/>
                <a:sym typeface="Lato"/>
              </a:rPr>
              <a:t>Meet the Team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46889" y="-3116091"/>
            <a:ext cx="18781776" cy="4424724"/>
            <a:chOff x="0" y="0"/>
            <a:chExt cx="4946641" cy="1165359"/>
          </a:xfrm>
        </p:grpSpPr>
        <p:sp>
          <p:nvSpPr>
            <p:cNvPr id="5" name="Freeform 5"/>
            <p:cNvSpPr/>
            <p:nvPr/>
          </p:nvSpPr>
          <p:spPr>
            <a:xfrm>
              <a:off x="0" y="0"/>
              <a:ext cx="4946641" cy="1165359"/>
            </a:xfrm>
            <a:custGeom>
              <a:avLst/>
              <a:gdLst/>
              <a:ahLst/>
              <a:cxnLst/>
              <a:rect l="l" t="t" r="r" b="b"/>
              <a:pathLst>
                <a:path w="4946641" h="1165359">
                  <a:moveTo>
                    <a:pt x="9481" y="0"/>
                  </a:moveTo>
                  <a:lnTo>
                    <a:pt x="4937160" y="0"/>
                  </a:lnTo>
                  <a:cubicBezTo>
                    <a:pt x="4939674" y="0"/>
                    <a:pt x="4942086" y="999"/>
                    <a:pt x="4943864" y="2777"/>
                  </a:cubicBezTo>
                  <a:cubicBezTo>
                    <a:pt x="4945642" y="4555"/>
                    <a:pt x="4946641" y="6966"/>
                    <a:pt x="4946641" y="9481"/>
                  </a:cubicBezTo>
                  <a:lnTo>
                    <a:pt x="4946641" y="1155879"/>
                  </a:lnTo>
                  <a:cubicBezTo>
                    <a:pt x="4946641" y="1158393"/>
                    <a:pt x="4945642" y="1160805"/>
                    <a:pt x="4943864" y="1162583"/>
                  </a:cubicBezTo>
                  <a:cubicBezTo>
                    <a:pt x="4942086" y="1164361"/>
                    <a:pt x="4939674" y="1165359"/>
                    <a:pt x="4937160" y="1165359"/>
                  </a:cubicBezTo>
                  <a:lnTo>
                    <a:pt x="9481" y="1165359"/>
                  </a:lnTo>
                  <a:cubicBezTo>
                    <a:pt x="6966" y="1165359"/>
                    <a:pt x="4555" y="1164361"/>
                    <a:pt x="2777" y="1162583"/>
                  </a:cubicBezTo>
                  <a:cubicBezTo>
                    <a:pt x="999" y="1160805"/>
                    <a:pt x="0" y="1158393"/>
                    <a:pt x="0" y="1155879"/>
                  </a:cubicBezTo>
                  <a:lnTo>
                    <a:pt x="0" y="9481"/>
                  </a:lnTo>
                  <a:cubicBezTo>
                    <a:pt x="0" y="6966"/>
                    <a:pt x="999" y="4555"/>
                    <a:pt x="2777" y="2777"/>
                  </a:cubicBezTo>
                  <a:cubicBezTo>
                    <a:pt x="4555" y="999"/>
                    <a:pt x="6966" y="0"/>
                    <a:pt x="9481" y="0"/>
                  </a:cubicBezTo>
                  <a:close/>
                </a:path>
              </a:pathLst>
            </a:custGeom>
            <a:solidFill>
              <a:srgbClr val="1B294A">
                <a:alpha val="53725"/>
              </a:srgbClr>
            </a:solidFill>
          </p:spPr>
        </p:sp>
        <p:sp>
          <p:nvSpPr>
            <p:cNvPr id="6" name="TextBox 6"/>
            <p:cNvSpPr txBox="1"/>
            <p:nvPr/>
          </p:nvSpPr>
          <p:spPr>
            <a:xfrm>
              <a:off x="0" y="-38100"/>
              <a:ext cx="4946641" cy="1203459"/>
            </a:xfrm>
            <a:prstGeom prst="rect">
              <a:avLst/>
            </a:prstGeom>
          </p:spPr>
          <p:txBody>
            <a:bodyPr lIns="50800" tIns="50800" rIns="50800" bIns="50800" rtlCol="0" anchor="ctr"/>
            <a:lstStyle/>
            <a:p>
              <a:pPr algn="ctr">
                <a:lnSpc>
                  <a:spcPts val="3080"/>
                </a:lnSpc>
              </a:pPr>
              <a:endParaRPr/>
            </a:p>
          </p:txBody>
        </p:sp>
      </p:grpSp>
      <p:grpSp>
        <p:nvGrpSpPr>
          <p:cNvPr id="7" name="Group 7"/>
          <p:cNvGrpSpPr/>
          <p:nvPr/>
        </p:nvGrpSpPr>
        <p:grpSpPr>
          <a:xfrm>
            <a:off x="1366521" y="5972780"/>
            <a:ext cx="3415358" cy="617174"/>
            <a:chOff x="0" y="0"/>
            <a:chExt cx="213241" cy="194214"/>
          </a:xfrm>
        </p:grpSpPr>
        <p:sp>
          <p:nvSpPr>
            <p:cNvPr id="8" name="Freeform 8"/>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9" name="TextBox 9"/>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sp>
        <p:nvSpPr>
          <p:cNvPr id="10" name="TextBox 10"/>
          <p:cNvSpPr txBox="1"/>
          <p:nvPr/>
        </p:nvSpPr>
        <p:spPr>
          <a:xfrm>
            <a:off x="5203319" y="341498"/>
            <a:ext cx="7881359" cy="712338"/>
          </a:xfrm>
          <a:prstGeom prst="rect">
            <a:avLst/>
          </a:prstGeom>
        </p:spPr>
        <p:txBody>
          <a:bodyPr lIns="0" tIns="0" rIns="0" bIns="0" rtlCol="0" anchor="t">
            <a:spAutoFit/>
          </a:bodyPr>
          <a:lstStyle/>
          <a:p>
            <a:pPr algn="ctr">
              <a:lnSpc>
                <a:spcPts val="5880"/>
              </a:lnSpc>
            </a:pPr>
            <a:r>
              <a:rPr lang="en-US" sz="4200" b="1" dirty="0">
                <a:solidFill>
                  <a:srgbClr val="1B294A"/>
                </a:solidFill>
                <a:latin typeface="Montserrat Bold"/>
                <a:ea typeface="Montserrat Bold"/>
                <a:cs typeface="Montserrat Bold"/>
                <a:sym typeface="Montserrat Bold"/>
              </a:rPr>
              <a:t>Meet The Team!</a:t>
            </a:r>
          </a:p>
        </p:txBody>
      </p:sp>
      <p:sp>
        <p:nvSpPr>
          <p:cNvPr id="13" name="TextBox 13"/>
          <p:cNvSpPr txBox="1"/>
          <p:nvPr/>
        </p:nvSpPr>
        <p:spPr>
          <a:xfrm>
            <a:off x="967832" y="5957232"/>
            <a:ext cx="4212736" cy="527196"/>
          </a:xfrm>
          <a:prstGeom prst="rect">
            <a:avLst/>
          </a:prstGeom>
        </p:spPr>
        <p:txBody>
          <a:bodyPr wrap="square" lIns="0" tIns="0" rIns="0" bIns="0" rtlCol="0" anchor="t">
            <a:spAutoFit/>
          </a:bodyPr>
          <a:lstStyle/>
          <a:p>
            <a:pPr algn="ctr">
              <a:lnSpc>
                <a:spcPts val="4760"/>
              </a:lnSpc>
            </a:pPr>
            <a:r>
              <a:rPr lang="en-US" sz="2400" b="1" dirty="0">
                <a:solidFill>
                  <a:srgbClr val="FFFFFF"/>
                </a:solidFill>
                <a:latin typeface="Lato Bold"/>
                <a:ea typeface="Lato Bold"/>
                <a:cs typeface="Lato Bold"/>
                <a:sym typeface="Lato Bold"/>
              </a:rPr>
              <a:t>Anthony Abdallah</a:t>
            </a:r>
          </a:p>
        </p:txBody>
      </p:sp>
      <p:sp>
        <p:nvSpPr>
          <p:cNvPr id="17" name="TextBox 17"/>
          <p:cNvSpPr txBox="1"/>
          <p:nvPr/>
        </p:nvSpPr>
        <p:spPr>
          <a:xfrm>
            <a:off x="9641623" y="6379246"/>
            <a:ext cx="809650" cy="580258"/>
          </a:xfrm>
          <a:prstGeom prst="rect">
            <a:avLst/>
          </a:prstGeom>
        </p:spPr>
        <p:txBody>
          <a:bodyPr lIns="0" tIns="0" rIns="0" bIns="0" rtlCol="0" anchor="t">
            <a:spAutoFit/>
          </a:bodyPr>
          <a:lstStyle/>
          <a:p>
            <a:pPr algn="ctr">
              <a:lnSpc>
                <a:spcPts val="4760"/>
              </a:lnSpc>
            </a:pPr>
            <a:r>
              <a:rPr lang="en-US" sz="3400" b="1">
                <a:solidFill>
                  <a:srgbClr val="FFFFFF"/>
                </a:solidFill>
                <a:latin typeface="Lato Bold"/>
                <a:ea typeface="Lato Bold"/>
                <a:cs typeface="Lato Bold"/>
                <a:sym typeface="Lato Bold"/>
              </a:rPr>
              <a:t>02</a:t>
            </a:r>
          </a:p>
        </p:txBody>
      </p:sp>
      <p:grpSp>
        <p:nvGrpSpPr>
          <p:cNvPr id="18" name="Group 18"/>
          <p:cNvGrpSpPr/>
          <p:nvPr/>
        </p:nvGrpSpPr>
        <p:grpSpPr>
          <a:xfrm>
            <a:off x="5773697" y="9680872"/>
            <a:ext cx="6887375" cy="752794"/>
            <a:chOff x="0" y="0"/>
            <a:chExt cx="1813959" cy="198267"/>
          </a:xfrm>
        </p:grpSpPr>
        <p:sp>
          <p:nvSpPr>
            <p:cNvPr id="19" name="Freeform 19"/>
            <p:cNvSpPr/>
            <p:nvPr/>
          </p:nvSpPr>
          <p:spPr>
            <a:xfrm>
              <a:off x="0" y="0"/>
              <a:ext cx="1813959" cy="198267"/>
            </a:xfrm>
            <a:custGeom>
              <a:avLst/>
              <a:gdLst/>
              <a:ahLst/>
              <a:cxnLst/>
              <a:rect l="l" t="t" r="r" b="b"/>
              <a:pathLst>
                <a:path w="1813959" h="198267">
                  <a:moveTo>
                    <a:pt x="0" y="0"/>
                  </a:moveTo>
                  <a:lnTo>
                    <a:pt x="1813959" y="0"/>
                  </a:lnTo>
                  <a:lnTo>
                    <a:pt x="1813959" y="198267"/>
                  </a:lnTo>
                  <a:lnTo>
                    <a:pt x="0" y="198267"/>
                  </a:lnTo>
                  <a:close/>
                </a:path>
              </a:pathLst>
            </a:custGeom>
            <a:solidFill>
              <a:srgbClr val="1B294A"/>
            </a:solidFill>
          </p:spPr>
        </p:sp>
        <p:sp>
          <p:nvSpPr>
            <p:cNvPr id="20" name="TextBox 20"/>
            <p:cNvSpPr txBox="1"/>
            <p:nvPr/>
          </p:nvSpPr>
          <p:spPr>
            <a:xfrm>
              <a:off x="0" y="-38100"/>
              <a:ext cx="1813959" cy="236367"/>
            </a:xfrm>
            <a:prstGeom prst="rect">
              <a:avLst/>
            </a:prstGeom>
          </p:spPr>
          <p:txBody>
            <a:bodyPr lIns="50800" tIns="50800" rIns="50800" bIns="50800" rtlCol="0" anchor="ctr"/>
            <a:lstStyle/>
            <a:p>
              <a:pPr algn="ctr">
                <a:lnSpc>
                  <a:spcPts val="3080"/>
                </a:lnSpc>
              </a:pPr>
              <a:endParaRPr/>
            </a:p>
          </p:txBody>
        </p:sp>
      </p:grpSp>
      <p:grpSp>
        <p:nvGrpSpPr>
          <p:cNvPr id="21" name="Group 18">
            <a:extLst>
              <a:ext uri="{FF2B5EF4-FFF2-40B4-BE49-F238E27FC236}">
                <a16:creationId xmlns:a16="http://schemas.microsoft.com/office/drawing/2014/main" id="{E64E9FF1-AC1E-45AB-9332-4173D455BFCF}"/>
              </a:ext>
            </a:extLst>
          </p:cNvPr>
          <p:cNvGrpSpPr/>
          <p:nvPr/>
        </p:nvGrpSpPr>
        <p:grpSpPr>
          <a:xfrm>
            <a:off x="7124698" y="1595138"/>
            <a:ext cx="4038600" cy="752794"/>
            <a:chOff x="0" y="0"/>
            <a:chExt cx="1813959" cy="198267"/>
          </a:xfrm>
        </p:grpSpPr>
        <p:sp>
          <p:nvSpPr>
            <p:cNvPr id="22" name="Freeform 19">
              <a:extLst>
                <a:ext uri="{FF2B5EF4-FFF2-40B4-BE49-F238E27FC236}">
                  <a16:creationId xmlns:a16="http://schemas.microsoft.com/office/drawing/2014/main" id="{E46F2243-6260-4732-8C4F-49E7D147B296}"/>
                </a:ext>
              </a:extLst>
            </p:cNvPr>
            <p:cNvSpPr/>
            <p:nvPr/>
          </p:nvSpPr>
          <p:spPr>
            <a:xfrm>
              <a:off x="0" y="0"/>
              <a:ext cx="1813959" cy="198267"/>
            </a:xfrm>
            <a:custGeom>
              <a:avLst/>
              <a:gdLst/>
              <a:ahLst/>
              <a:cxnLst/>
              <a:rect l="l" t="t" r="r" b="b"/>
              <a:pathLst>
                <a:path w="1813959" h="198267">
                  <a:moveTo>
                    <a:pt x="0" y="0"/>
                  </a:moveTo>
                  <a:lnTo>
                    <a:pt x="1813959" y="0"/>
                  </a:lnTo>
                  <a:lnTo>
                    <a:pt x="1813959" y="198267"/>
                  </a:lnTo>
                  <a:lnTo>
                    <a:pt x="0" y="198267"/>
                  </a:lnTo>
                  <a:close/>
                </a:path>
              </a:pathLst>
            </a:custGeom>
            <a:solidFill>
              <a:srgbClr val="1B294A"/>
            </a:solidFill>
          </p:spPr>
        </p:sp>
        <p:sp>
          <p:nvSpPr>
            <p:cNvPr id="23" name="TextBox 20">
              <a:extLst>
                <a:ext uri="{FF2B5EF4-FFF2-40B4-BE49-F238E27FC236}">
                  <a16:creationId xmlns:a16="http://schemas.microsoft.com/office/drawing/2014/main" id="{322BC24A-9FE6-4095-9794-8DA7C49ABD7C}"/>
                </a:ext>
              </a:extLst>
            </p:cNvPr>
            <p:cNvSpPr txBox="1"/>
            <p:nvPr/>
          </p:nvSpPr>
          <p:spPr>
            <a:xfrm>
              <a:off x="0" y="-38100"/>
              <a:ext cx="1813959" cy="236367"/>
            </a:xfrm>
            <a:prstGeom prst="rect">
              <a:avLst/>
            </a:prstGeom>
          </p:spPr>
          <p:txBody>
            <a:bodyPr lIns="50800" tIns="50800" rIns="50800" bIns="50800" rtlCol="0" anchor="ctr"/>
            <a:lstStyle/>
            <a:p>
              <a:pPr algn="ctr">
                <a:lnSpc>
                  <a:spcPts val="3080"/>
                </a:lnSpc>
              </a:pPr>
              <a:endParaRPr/>
            </a:p>
          </p:txBody>
        </p:sp>
      </p:grpSp>
      <p:grpSp>
        <p:nvGrpSpPr>
          <p:cNvPr id="24" name="Group 18">
            <a:extLst>
              <a:ext uri="{FF2B5EF4-FFF2-40B4-BE49-F238E27FC236}">
                <a16:creationId xmlns:a16="http://schemas.microsoft.com/office/drawing/2014/main" id="{B5329EF1-BFA8-4587-BB80-955272B75815}"/>
              </a:ext>
            </a:extLst>
          </p:cNvPr>
          <p:cNvGrpSpPr/>
          <p:nvPr/>
        </p:nvGrpSpPr>
        <p:grpSpPr>
          <a:xfrm>
            <a:off x="1066801" y="1559563"/>
            <a:ext cx="4038600" cy="752794"/>
            <a:chOff x="0" y="0"/>
            <a:chExt cx="1813959" cy="198267"/>
          </a:xfrm>
        </p:grpSpPr>
        <p:sp>
          <p:nvSpPr>
            <p:cNvPr id="25" name="Freeform 19">
              <a:extLst>
                <a:ext uri="{FF2B5EF4-FFF2-40B4-BE49-F238E27FC236}">
                  <a16:creationId xmlns:a16="http://schemas.microsoft.com/office/drawing/2014/main" id="{C68E2FFC-07CD-49FF-B299-861FE40739AE}"/>
                </a:ext>
              </a:extLst>
            </p:cNvPr>
            <p:cNvSpPr/>
            <p:nvPr/>
          </p:nvSpPr>
          <p:spPr>
            <a:xfrm>
              <a:off x="0" y="0"/>
              <a:ext cx="1813959" cy="198267"/>
            </a:xfrm>
            <a:custGeom>
              <a:avLst/>
              <a:gdLst/>
              <a:ahLst/>
              <a:cxnLst/>
              <a:rect l="l" t="t" r="r" b="b"/>
              <a:pathLst>
                <a:path w="1813959" h="198267">
                  <a:moveTo>
                    <a:pt x="0" y="0"/>
                  </a:moveTo>
                  <a:lnTo>
                    <a:pt x="1813959" y="0"/>
                  </a:lnTo>
                  <a:lnTo>
                    <a:pt x="1813959" y="198267"/>
                  </a:lnTo>
                  <a:lnTo>
                    <a:pt x="0" y="198267"/>
                  </a:lnTo>
                  <a:close/>
                </a:path>
              </a:pathLst>
            </a:custGeom>
            <a:solidFill>
              <a:srgbClr val="1B294A"/>
            </a:solidFill>
          </p:spPr>
        </p:sp>
        <p:sp>
          <p:nvSpPr>
            <p:cNvPr id="26" name="TextBox 20">
              <a:extLst>
                <a:ext uri="{FF2B5EF4-FFF2-40B4-BE49-F238E27FC236}">
                  <a16:creationId xmlns:a16="http://schemas.microsoft.com/office/drawing/2014/main" id="{B3BA05FF-005A-41EB-8BF1-34BD48C228EC}"/>
                </a:ext>
              </a:extLst>
            </p:cNvPr>
            <p:cNvSpPr txBox="1"/>
            <p:nvPr/>
          </p:nvSpPr>
          <p:spPr>
            <a:xfrm>
              <a:off x="0" y="-38100"/>
              <a:ext cx="1813959" cy="236367"/>
            </a:xfrm>
            <a:prstGeom prst="rect">
              <a:avLst/>
            </a:prstGeom>
          </p:spPr>
          <p:txBody>
            <a:bodyPr lIns="50800" tIns="50800" rIns="50800" bIns="50800" rtlCol="0" anchor="ctr"/>
            <a:lstStyle/>
            <a:p>
              <a:pPr algn="ctr">
                <a:lnSpc>
                  <a:spcPts val="3080"/>
                </a:lnSpc>
              </a:pPr>
              <a:endParaRPr/>
            </a:p>
          </p:txBody>
        </p:sp>
      </p:grpSp>
      <p:grpSp>
        <p:nvGrpSpPr>
          <p:cNvPr id="27" name="Group 18">
            <a:extLst>
              <a:ext uri="{FF2B5EF4-FFF2-40B4-BE49-F238E27FC236}">
                <a16:creationId xmlns:a16="http://schemas.microsoft.com/office/drawing/2014/main" id="{89E0AF10-3AD0-4F2D-B139-E894A9BA3A40}"/>
              </a:ext>
            </a:extLst>
          </p:cNvPr>
          <p:cNvGrpSpPr/>
          <p:nvPr/>
        </p:nvGrpSpPr>
        <p:grpSpPr>
          <a:xfrm>
            <a:off x="12947786" y="1610524"/>
            <a:ext cx="4038600" cy="737408"/>
            <a:chOff x="0" y="0"/>
            <a:chExt cx="1813959" cy="198267"/>
          </a:xfrm>
        </p:grpSpPr>
        <p:sp>
          <p:nvSpPr>
            <p:cNvPr id="28" name="Freeform 19">
              <a:extLst>
                <a:ext uri="{FF2B5EF4-FFF2-40B4-BE49-F238E27FC236}">
                  <a16:creationId xmlns:a16="http://schemas.microsoft.com/office/drawing/2014/main" id="{2C1C6783-9F28-4EE0-BD04-EFDDA1A2C2AF}"/>
                </a:ext>
              </a:extLst>
            </p:cNvPr>
            <p:cNvSpPr/>
            <p:nvPr/>
          </p:nvSpPr>
          <p:spPr>
            <a:xfrm>
              <a:off x="0" y="0"/>
              <a:ext cx="1813959" cy="198267"/>
            </a:xfrm>
            <a:custGeom>
              <a:avLst/>
              <a:gdLst/>
              <a:ahLst/>
              <a:cxnLst/>
              <a:rect l="l" t="t" r="r" b="b"/>
              <a:pathLst>
                <a:path w="1813959" h="198267">
                  <a:moveTo>
                    <a:pt x="0" y="0"/>
                  </a:moveTo>
                  <a:lnTo>
                    <a:pt x="1813959" y="0"/>
                  </a:lnTo>
                  <a:lnTo>
                    <a:pt x="1813959" y="198267"/>
                  </a:lnTo>
                  <a:lnTo>
                    <a:pt x="0" y="198267"/>
                  </a:lnTo>
                  <a:close/>
                </a:path>
              </a:pathLst>
            </a:custGeom>
            <a:solidFill>
              <a:srgbClr val="1B294A"/>
            </a:solidFill>
          </p:spPr>
        </p:sp>
        <p:sp>
          <p:nvSpPr>
            <p:cNvPr id="29" name="TextBox 20">
              <a:extLst>
                <a:ext uri="{FF2B5EF4-FFF2-40B4-BE49-F238E27FC236}">
                  <a16:creationId xmlns:a16="http://schemas.microsoft.com/office/drawing/2014/main" id="{6BEDE380-A564-4CF4-AD08-70B1BC774988}"/>
                </a:ext>
              </a:extLst>
            </p:cNvPr>
            <p:cNvSpPr txBox="1"/>
            <p:nvPr/>
          </p:nvSpPr>
          <p:spPr>
            <a:xfrm>
              <a:off x="0" y="-38100"/>
              <a:ext cx="1813959" cy="236367"/>
            </a:xfrm>
            <a:prstGeom prst="rect">
              <a:avLst/>
            </a:prstGeom>
          </p:spPr>
          <p:txBody>
            <a:bodyPr lIns="50800" tIns="50800" rIns="50800" bIns="50800" rtlCol="0" anchor="ctr"/>
            <a:lstStyle/>
            <a:p>
              <a:pPr algn="ctr">
                <a:lnSpc>
                  <a:spcPts val="3080"/>
                </a:lnSpc>
              </a:pPr>
              <a:endParaRPr/>
            </a:p>
          </p:txBody>
        </p:sp>
      </p:grpSp>
      <p:pic>
        <p:nvPicPr>
          <p:cNvPr id="33" name="Picture 32">
            <a:extLst>
              <a:ext uri="{FF2B5EF4-FFF2-40B4-BE49-F238E27FC236}">
                <a16:creationId xmlns:a16="http://schemas.microsoft.com/office/drawing/2014/main" id="{821F54E0-D680-4A4F-BAB6-DE915D3CB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786" y="1962302"/>
            <a:ext cx="3386423" cy="3846076"/>
          </a:xfrm>
          <a:prstGeom prst="rect">
            <a:avLst/>
          </a:prstGeom>
        </p:spPr>
      </p:pic>
      <p:pic>
        <p:nvPicPr>
          <p:cNvPr id="35" name="Picture 34">
            <a:extLst>
              <a:ext uri="{FF2B5EF4-FFF2-40B4-BE49-F238E27FC236}">
                <a16:creationId xmlns:a16="http://schemas.microsoft.com/office/drawing/2014/main" id="{BEF3AB0D-87A7-4798-8B02-D5F2D7349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262" y="1962302"/>
            <a:ext cx="3373142" cy="3830992"/>
          </a:xfrm>
          <a:prstGeom prst="rect">
            <a:avLst/>
          </a:prstGeom>
        </p:spPr>
      </p:pic>
      <p:grpSp>
        <p:nvGrpSpPr>
          <p:cNvPr id="36" name="Group 7">
            <a:extLst>
              <a:ext uri="{FF2B5EF4-FFF2-40B4-BE49-F238E27FC236}">
                <a16:creationId xmlns:a16="http://schemas.microsoft.com/office/drawing/2014/main" id="{9A7AEE65-4F43-47BC-A9B4-751F8FBA66F4}"/>
              </a:ext>
            </a:extLst>
          </p:cNvPr>
          <p:cNvGrpSpPr/>
          <p:nvPr/>
        </p:nvGrpSpPr>
        <p:grpSpPr>
          <a:xfrm>
            <a:off x="13286271" y="5969338"/>
            <a:ext cx="3415358" cy="617174"/>
            <a:chOff x="0" y="0"/>
            <a:chExt cx="213241" cy="194214"/>
          </a:xfrm>
        </p:grpSpPr>
        <p:sp>
          <p:nvSpPr>
            <p:cNvPr id="37" name="Freeform 8">
              <a:extLst>
                <a:ext uri="{FF2B5EF4-FFF2-40B4-BE49-F238E27FC236}">
                  <a16:creationId xmlns:a16="http://schemas.microsoft.com/office/drawing/2014/main" id="{7459CEDF-D2C7-4C04-A70E-97096F9300B1}"/>
                </a:ext>
              </a:extLst>
            </p:cNvPr>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38" name="TextBox 9">
              <a:extLst>
                <a:ext uri="{FF2B5EF4-FFF2-40B4-BE49-F238E27FC236}">
                  <a16:creationId xmlns:a16="http://schemas.microsoft.com/office/drawing/2014/main" id="{3DFD9AFA-03BC-4D85-A2B1-6A02B1B8AC8D}"/>
                </a:ext>
              </a:extLst>
            </p:cNvPr>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grpSp>
        <p:nvGrpSpPr>
          <p:cNvPr id="40" name="Group 7">
            <a:extLst>
              <a:ext uri="{FF2B5EF4-FFF2-40B4-BE49-F238E27FC236}">
                <a16:creationId xmlns:a16="http://schemas.microsoft.com/office/drawing/2014/main" id="{1CC40A69-57CA-4E67-8265-96FFA2196ED6}"/>
              </a:ext>
            </a:extLst>
          </p:cNvPr>
          <p:cNvGrpSpPr/>
          <p:nvPr/>
        </p:nvGrpSpPr>
        <p:grpSpPr>
          <a:xfrm>
            <a:off x="7436321" y="5974185"/>
            <a:ext cx="3415358" cy="617174"/>
            <a:chOff x="0" y="0"/>
            <a:chExt cx="213241" cy="194214"/>
          </a:xfrm>
        </p:grpSpPr>
        <p:sp>
          <p:nvSpPr>
            <p:cNvPr id="41" name="Freeform 8">
              <a:extLst>
                <a:ext uri="{FF2B5EF4-FFF2-40B4-BE49-F238E27FC236}">
                  <a16:creationId xmlns:a16="http://schemas.microsoft.com/office/drawing/2014/main" id="{539BC552-58D7-4FE5-85AC-2632A7BFCB23}"/>
                </a:ext>
              </a:extLst>
            </p:cNvPr>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42" name="TextBox 9">
              <a:extLst>
                <a:ext uri="{FF2B5EF4-FFF2-40B4-BE49-F238E27FC236}">
                  <a16:creationId xmlns:a16="http://schemas.microsoft.com/office/drawing/2014/main" id="{71A2E722-EA33-4C0D-8921-C0242FC536D7}"/>
                </a:ext>
              </a:extLst>
            </p:cNvPr>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sp>
        <p:nvSpPr>
          <p:cNvPr id="43" name="TextBox 13">
            <a:extLst>
              <a:ext uri="{FF2B5EF4-FFF2-40B4-BE49-F238E27FC236}">
                <a16:creationId xmlns:a16="http://schemas.microsoft.com/office/drawing/2014/main" id="{29D3FBB7-F4CE-49F6-9316-473470496BF7}"/>
              </a:ext>
            </a:extLst>
          </p:cNvPr>
          <p:cNvSpPr txBox="1"/>
          <p:nvPr/>
        </p:nvSpPr>
        <p:spPr>
          <a:xfrm>
            <a:off x="7037632" y="5958637"/>
            <a:ext cx="4212736" cy="527196"/>
          </a:xfrm>
          <a:prstGeom prst="rect">
            <a:avLst/>
          </a:prstGeom>
        </p:spPr>
        <p:txBody>
          <a:bodyPr wrap="square" lIns="0" tIns="0" rIns="0" bIns="0" rtlCol="0" anchor="t">
            <a:spAutoFit/>
          </a:bodyPr>
          <a:lstStyle/>
          <a:p>
            <a:pPr algn="ctr">
              <a:lnSpc>
                <a:spcPts val="4760"/>
              </a:lnSpc>
            </a:pPr>
            <a:r>
              <a:rPr lang="en-US" sz="2400" b="1" dirty="0">
                <a:solidFill>
                  <a:srgbClr val="FFFFFF"/>
                </a:solidFill>
                <a:latin typeface="Lato Bold"/>
                <a:ea typeface="Lato Bold"/>
                <a:cs typeface="Lato Bold"/>
                <a:sym typeface="Lato Bold"/>
              </a:rPr>
              <a:t>Romy Matar</a:t>
            </a:r>
          </a:p>
        </p:txBody>
      </p:sp>
      <p:sp>
        <p:nvSpPr>
          <p:cNvPr id="44" name="TextBox 13">
            <a:extLst>
              <a:ext uri="{FF2B5EF4-FFF2-40B4-BE49-F238E27FC236}">
                <a16:creationId xmlns:a16="http://schemas.microsoft.com/office/drawing/2014/main" id="{D9746800-8011-49CF-9165-BC85B80FB73C}"/>
              </a:ext>
            </a:extLst>
          </p:cNvPr>
          <p:cNvSpPr txBox="1"/>
          <p:nvPr/>
        </p:nvSpPr>
        <p:spPr>
          <a:xfrm>
            <a:off x="12914446" y="5932073"/>
            <a:ext cx="4212736" cy="527196"/>
          </a:xfrm>
          <a:prstGeom prst="rect">
            <a:avLst/>
          </a:prstGeom>
        </p:spPr>
        <p:txBody>
          <a:bodyPr wrap="square" lIns="0" tIns="0" rIns="0" bIns="0" rtlCol="0" anchor="t">
            <a:spAutoFit/>
          </a:bodyPr>
          <a:lstStyle/>
          <a:p>
            <a:pPr algn="ctr">
              <a:lnSpc>
                <a:spcPts val="4760"/>
              </a:lnSpc>
            </a:pPr>
            <a:r>
              <a:rPr lang="en-US" sz="2400" b="1" dirty="0">
                <a:solidFill>
                  <a:srgbClr val="FFFFFF"/>
                </a:solidFill>
                <a:latin typeface="Lato Bold"/>
                <a:ea typeface="Lato Bold"/>
                <a:cs typeface="Lato Bold"/>
                <a:sym typeface="Lato Bold"/>
              </a:rPr>
              <a:t>Robin Sarhane</a:t>
            </a:r>
          </a:p>
        </p:txBody>
      </p:sp>
      <p:sp>
        <p:nvSpPr>
          <p:cNvPr id="45" name="TextBox 13">
            <a:extLst>
              <a:ext uri="{FF2B5EF4-FFF2-40B4-BE49-F238E27FC236}">
                <a16:creationId xmlns:a16="http://schemas.microsoft.com/office/drawing/2014/main" id="{D7DEF294-2432-4332-AC48-EC0B7F4410F5}"/>
              </a:ext>
            </a:extLst>
          </p:cNvPr>
          <p:cNvSpPr txBox="1"/>
          <p:nvPr/>
        </p:nvSpPr>
        <p:spPr>
          <a:xfrm>
            <a:off x="778453" y="6913689"/>
            <a:ext cx="4615296" cy="1987724"/>
          </a:xfrm>
          <a:prstGeom prst="rect">
            <a:avLst/>
          </a:prstGeom>
        </p:spPr>
        <p:txBody>
          <a:bodyPr wrap="square" lIns="0" tIns="0" rIns="0" bIns="0" rtlCol="0" anchor="t">
            <a:spAutoFit/>
          </a:bodyPr>
          <a:lstStyle/>
          <a:p>
            <a:pPr algn="ctr">
              <a:lnSpc>
                <a:spcPts val="3080"/>
              </a:lnSpc>
            </a:pPr>
            <a:r>
              <a:rPr lang="en-GB" sz="2800" b="1" dirty="0">
                <a:solidFill>
                  <a:schemeClr val="tx1">
                    <a:lumMod val="50000"/>
                    <a:lumOff val="50000"/>
                  </a:schemeClr>
                </a:solidFill>
                <a:latin typeface="Lato"/>
                <a:ea typeface="Lato"/>
                <a:cs typeface="Lato"/>
                <a:sym typeface="Lato"/>
              </a:rPr>
              <a:t>Backend Developer</a:t>
            </a:r>
          </a:p>
          <a:p>
            <a:pPr algn="just">
              <a:lnSpc>
                <a:spcPts val="3080"/>
              </a:lnSpc>
            </a:pPr>
            <a:r>
              <a:rPr lang="en-GB" sz="2800" dirty="0">
                <a:solidFill>
                  <a:schemeClr val="bg1">
                    <a:lumMod val="50000"/>
                  </a:schemeClr>
                </a:solidFill>
                <a:latin typeface="Lato"/>
                <a:ea typeface="Lato"/>
                <a:cs typeface="Lato"/>
                <a:sym typeface="Lato"/>
              </a:rPr>
              <a:t>Handled the server-side logic, API integrations, and ensured everything runs smoothly behind the scenes.</a:t>
            </a:r>
            <a:endParaRPr lang="en-US" sz="2800" dirty="0">
              <a:solidFill>
                <a:schemeClr val="bg1">
                  <a:lumMod val="50000"/>
                </a:schemeClr>
              </a:solidFill>
              <a:latin typeface="Lato"/>
              <a:ea typeface="Lato"/>
              <a:cs typeface="Lato"/>
              <a:sym typeface="Lato"/>
            </a:endParaRPr>
          </a:p>
        </p:txBody>
      </p:sp>
      <p:sp>
        <p:nvSpPr>
          <p:cNvPr id="47" name="TextBox 13">
            <a:extLst>
              <a:ext uri="{FF2B5EF4-FFF2-40B4-BE49-F238E27FC236}">
                <a16:creationId xmlns:a16="http://schemas.microsoft.com/office/drawing/2014/main" id="{9AFA3CC5-B655-4C70-B95C-19E2FDF3E0BB}"/>
              </a:ext>
            </a:extLst>
          </p:cNvPr>
          <p:cNvSpPr txBox="1"/>
          <p:nvPr/>
        </p:nvSpPr>
        <p:spPr>
          <a:xfrm>
            <a:off x="12686302" y="6897876"/>
            <a:ext cx="4615296" cy="2385268"/>
          </a:xfrm>
          <a:prstGeom prst="rect">
            <a:avLst/>
          </a:prstGeom>
        </p:spPr>
        <p:txBody>
          <a:bodyPr wrap="square" lIns="0" tIns="0" rIns="0" bIns="0" rtlCol="0" anchor="t">
            <a:spAutoFit/>
          </a:bodyPr>
          <a:lstStyle/>
          <a:p>
            <a:pPr algn="ctr">
              <a:lnSpc>
                <a:spcPts val="3080"/>
              </a:lnSpc>
            </a:pPr>
            <a:r>
              <a:rPr lang="en-GB" sz="2800" b="1" dirty="0">
                <a:solidFill>
                  <a:schemeClr val="tx1">
                    <a:lumMod val="50000"/>
                    <a:lumOff val="50000"/>
                  </a:schemeClr>
                </a:solidFill>
                <a:latin typeface="Lato"/>
                <a:ea typeface="Lato"/>
                <a:cs typeface="Lato"/>
                <a:sym typeface="Lato"/>
              </a:rPr>
              <a:t>Database Manager</a:t>
            </a:r>
          </a:p>
          <a:p>
            <a:pPr algn="just">
              <a:lnSpc>
                <a:spcPts val="3080"/>
              </a:lnSpc>
            </a:pPr>
            <a:r>
              <a:rPr lang="en-GB" sz="2800" dirty="0">
                <a:solidFill>
                  <a:schemeClr val="bg1">
                    <a:lumMod val="50000"/>
                  </a:schemeClr>
                </a:solidFill>
                <a:latin typeface="Lato"/>
                <a:ea typeface="Lato"/>
                <a:cs typeface="Lato"/>
                <a:sym typeface="Lato"/>
              </a:rPr>
              <a:t>Built and managed the database structure, ensuring data is recognized, secure, and efficiently connected to the application.</a:t>
            </a:r>
            <a:endParaRPr lang="en-US" sz="2800" dirty="0">
              <a:solidFill>
                <a:schemeClr val="bg1">
                  <a:lumMod val="50000"/>
                </a:schemeClr>
              </a:solidFill>
              <a:latin typeface="Lato"/>
              <a:ea typeface="Lato"/>
              <a:cs typeface="Lato"/>
              <a:sym typeface="Lato"/>
            </a:endParaRPr>
          </a:p>
        </p:txBody>
      </p:sp>
      <p:sp>
        <p:nvSpPr>
          <p:cNvPr id="48" name="TextBox 13">
            <a:extLst>
              <a:ext uri="{FF2B5EF4-FFF2-40B4-BE49-F238E27FC236}">
                <a16:creationId xmlns:a16="http://schemas.microsoft.com/office/drawing/2014/main" id="{B5552DB3-9188-491B-B8B3-42BD86C62133}"/>
              </a:ext>
            </a:extLst>
          </p:cNvPr>
          <p:cNvSpPr txBox="1"/>
          <p:nvPr/>
        </p:nvSpPr>
        <p:spPr>
          <a:xfrm>
            <a:off x="6836349" y="6897876"/>
            <a:ext cx="4615296" cy="2385268"/>
          </a:xfrm>
          <a:prstGeom prst="rect">
            <a:avLst/>
          </a:prstGeom>
        </p:spPr>
        <p:txBody>
          <a:bodyPr wrap="square" lIns="0" tIns="0" rIns="0" bIns="0" rtlCol="0" anchor="t">
            <a:spAutoFit/>
          </a:bodyPr>
          <a:lstStyle/>
          <a:p>
            <a:pPr algn="ctr">
              <a:lnSpc>
                <a:spcPts val="3080"/>
              </a:lnSpc>
            </a:pPr>
            <a:r>
              <a:rPr lang="en-GB" sz="2800" b="1" dirty="0">
                <a:solidFill>
                  <a:schemeClr val="tx1">
                    <a:lumMod val="50000"/>
                    <a:lumOff val="50000"/>
                  </a:schemeClr>
                </a:solidFill>
                <a:latin typeface="Lato"/>
                <a:ea typeface="Lato"/>
                <a:cs typeface="Lato"/>
                <a:sym typeface="Lato"/>
              </a:rPr>
              <a:t>Frontend Developer</a:t>
            </a:r>
          </a:p>
          <a:p>
            <a:pPr algn="just">
              <a:lnSpc>
                <a:spcPts val="3080"/>
              </a:lnSpc>
            </a:pPr>
            <a:r>
              <a:rPr lang="en-GB" sz="2800" dirty="0">
                <a:solidFill>
                  <a:schemeClr val="bg1">
                    <a:lumMod val="50000"/>
                  </a:schemeClr>
                </a:solidFill>
                <a:latin typeface="Lato"/>
                <a:ea typeface="Lato"/>
                <a:cs typeface="Lato"/>
                <a:sym typeface="Lato"/>
              </a:rPr>
              <a:t>Designed and developed the user interface, making sure the website is interactive, accessible, and visually appealing.</a:t>
            </a:r>
            <a:endParaRPr lang="en-US" sz="2800" dirty="0">
              <a:solidFill>
                <a:schemeClr val="bg1">
                  <a:lumMod val="50000"/>
                </a:schemeClr>
              </a:solidFill>
              <a:latin typeface="Lato"/>
              <a:ea typeface="Lato"/>
              <a:cs typeface="Lato"/>
              <a:sym typeface="Lato"/>
            </a:endParaRPr>
          </a:p>
        </p:txBody>
      </p:sp>
      <p:pic>
        <p:nvPicPr>
          <p:cNvPr id="50" name="Picture 49">
            <a:extLst>
              <a:ext uri="{FF2B5EF4-FFF2-40B4-BE49-F238E27FC236}">
                <a16:creationId xmlns:a16="http://schemas.microsoft.com/office/drawing/2014/main" id="{E2D3D1E7-E1D5-4C52-907E-FF172EB7E42A}"/>
              </a:ext>
            </a:extLst>
          </p:cNvPr>
          <p:cNvPicPr>
            <a:picLocks noChangeAspect="1"/>
          </p:cNvPicPr>
          <p:nvPr/>
        </p:nvPicPr>
        <p:blipFill>
          <a:blip r:embed="rId4"/>
          <a:stretch>
            <a:fillRect/>
          </a:stretch>
        </p:blipFill>
        <p:spPr>
          <a:xfrm>
            <a:off x="13280515" y="1955958"/>
            <a:ext cx="3373142" cy="383733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25179" y="496778"/>
            <a:ext cx="4098804" cy="5169791"/>
            <a:chOff x="0" y="0"/>
            <a:chExt cx="1079520" cy="1361591"/>
          </a:xfrm>
        </p:grpSpPr>
        <p:sp>
          <p:nvSpPr>
            <p:cNvPr id="3" name="Freeform 3"/>
            <p:cNvSpPr/>
            <p:nvPr/>
          </p:nvSpPr>
          <p:spPr>
            <a:xfrm>
              <a:off x="0" y="0"/>
              <a:ext cx="1079520" cy="1361591"/>
            </a:xfrm>
            <a:custGeom>
              <a:avLst/>
              <a:gdLst/>
              <a:ahLst/>
              <a:cxnLst/>
              <a:rect l="l" t="t" r="r" b="b"/>
              <a:pathLst>
                <a:path w="1079520" h="1361591">
                  <a:moveTo>
                    <a:pt x="35888" y="0"/>
                  </a:moveTo>
                  <a:lnTo>
                    <a:pt x="1043633" y="0"/>
                  </a:lnTo>
                  <a:cubicBezTo>
                    <a:pt x="1063453" y="0"/>
                    <a:pt x="1079520" y="16067"/>
                    <a:pt x="1079520" y="35888"/>
                  </a:cubicBezTo>
                  <a:lnTo>
                    <a:pt x="1079520" y="1325703"/>
                  </a:lnTo>
                  <a:cubicBezTo>
                    <a:pt x="1079520" y="1345523"/>
                    <a:pt x="1063453" y="1361591"/>
                    <a:pt x="1043633" y="1361591"/>
                  </a:cubicBezTo>
                  <a:lnTo>
                    <a:pt x="35888" y="1361591"/>
                  </a:lnTo>
                  <a:cubicBezTo>
                    <a:pt x="16067" y="1361591"/>
                    <a:pt x="0" y="1345523"/>
                    <a:pt x="0" y="1325703"/>
                  </a:cubicBezTo>
                  <a:lnTo>
                    <a:pt x="0" y="35888"/>
                  </a:lnTo>
                  <a:cubicBezTo>
                    <a:pt x="0" y="16067"/>
                    <a:pt x="16067" y="0"/>
                    <a:pt x="35888" y="0"/>
                  </a:cubicBezTo>
                  <a:close/>
                </a:path>
              </a:pathLst>
            </a:custGeom>
            <a:solidFill>
              <a:srgbClr val="1B294A"/>
            </a:solidFill>
          </p:spPr>
        </p:sp>
        <p:sp>
          <p:nvSpPr>
            <p:cNvPr id="4" name="TextBox 4"/>
            <p:cNvSpPr txBox="1"/>
            <p:nvPr/>
          </p:nvSpPr>
          <p:spPr>
            <a:xfrm>
              <a:off x="0" y="-38100"/>
              <a:ext cx="1079520" cy="1399691"/>
            </a:xfrm>
            <a:prstGeom prst="rect">
              <a:avLst/>
            </a:prstGeom>
          </p:spPr>
          <p:txBody>
            <a:bodyPr lIns="50800" tIns="50800" rIns="50800" bIns="50800" rtlCol="0" anchor="ctr"/>
            <a:lstStyle/>
            <a:p>
              <a:pPr algn="ctr">
                <a:lnSpc>
                  <a:spcPts val="3080"/>
                </a:lnSpc>
              </a:pPr>
              <a:endParaRPr/>
            </a:p>
          </p:txBody>
        </p:sp>
      </p:grpSp>
      <p:grpSp>
        <p:nvGrpSpPr>
          <p:cNvPr id="5" name="Group 5"/>
          <p:cNvGrpSpPr/>
          <p:nvPr/>
        </p:nvGrpSpPr>
        <p:grpSpPr>
          <a:xfrm>
            <a:off x="10150698" y="1028700"/>
            <a:ext cx="8137302" cy="4114800"/>
            <a:chOff x="0" y="0"/>
            <a:chExt cx="628916" cy="318025"/>
          </a:xfrm>
        </p:grpSpPr>
        <p:sp>
          <p:nvSpPr>
            <p:cNvPr id="6" name="Freeform 6"/>
            <p:cNvSpPr/>
            <p:nvPr/>
          </p:nvSpPr>
          <p:spPr>
            <a:xfrm>
              <a:off x="0" y="0"/>
              <a:ext cx="628916" cy="318025"/>
            </a:xfrm>
            <a:custGeom>
              <a:avLst/>
              <a:gdLst/>
              <a:ahLst/>
              <a:cxnLst/>
              <a:rect l="l" t="t" r="r" b="b"/>
              <a:pathLst>
                <a:path w="628916" h="318025">
                  <a:moveTo>
                    <a:pt x="21882" y="0"/>
                  </a:moveTo>
                  <a:lnTo>
                    <a:pt x="607034" y="0"/>
                  </a:lnTo>
                  <a:cubicBezTo>
                    <a:pt x="619119" y="0"/>
                    <a:pt x="628916" y="9797"/>
                    <a:pt x="628916" y="21882"/>
                  </a:cubicBezTo>
                  <a:lnTo>
                    <a:pt x="628916" y="296142"/>
                  </a:lnTo>
                  <a:cubicBezTo>
                    <a:pt x="628916" y="308228"/>
                    <a:pt x="619119" y="318025"/>
                    <a:pt x="607034" y="318025"/>
                  </a:cubicBezTo>
                  <a:lnTo>
                    <a:pt x="21882" y="318025"/>
                  </a:lnTo>
                  <a:cubicBezTo>
                    <a:pt x="9797" y="318025"/>
                    <a:pt x="0" y="308228"/>
                    <a:pt x="0" y="296142"/>
                  </a:cubicBezTo>
                  <a:lnTo>
                    <a:pt x="0" y="21882"/>
                  </a:lnTo>
                  <a:cubicBezTo>
                    <a:pt x="0" y="9797"/>
                    <a:pt x="9797" y="0"/>
                    <a:pt x="21882" y="0"/>
                  </a:cubicBezTo>
                  <a:close/>
                </a:path>
              </a:pathLst>
            </a:custGeom>
            <a:blipFill>
              <a:blip r:embed="rId2"/>
              <a:stretch>
                <a:fillRect t="-73213" b="-73213"/>
              </a:stretch>
            </a:blipFill>
          </p:spPr>
        </p:sp>
      </p:grpSp>
      <p:grpSp>
        <p:nvGrpSpPr>
          <p:cNvPr id="7" name="Group 7"/>
          <p:cNvGrpSpPr/>
          <p:nvPr/>
        </p:nvGrpSpPr>
        <p:grpSpPr>
          <a:xfrm rot="-5400000">
            <a:off x="1989639" y="-1123902"/>
            <a:ext cx="1024532" cy="5655661"/>
            <a:chOff x="0" y="0"/>
            <a:chExt cx="269836" cy="1489557"/>
          </a:xfrm>
        </p:grpSpPr>
        <p:sp>
          <p:nvSpPr>
            <p:cNvPr id="8" name="Freeform 8"/>
            <p:cNvSpPr/>
            <p:nvPr/>
          </p:nvSpPr>
          <p:spPr>
            <a:xfrm>
              <a:off x="0" y="0"/>
              <a:ext cx="269836" cy="1489557"/>
            </a:xfrm>
            <a:custGeom>
              <a:avLst/>
              <a:gdLst/>
              <a:ahLst/>
              <a:cxnLst/>
              <a:rect l="l" t="t" r="r" b="b"/>
              <a:pathLst>
                <a:path w="269836" h="1489557">
                  <a:moveTo>
                    <a:pt x="120905" y="0"/>
                  </a:moveTo>
                  <a:lnTo>
                    <a:pt x="148931" y="0"/>
                  </a:lnTo>
                  <a:cubicBezTo>
                    <a:pt x="215705" y="0"/>
                    <a:pt x="269836" y="54131"/>
                    <a:pt x="269836" y="120905"/>
                  </a:cubicBezTo>
                  <a:lnTo>
                    <a:pt x="269836" y="1368652"/>
                  </a:lnTo>
                  <a:cubicBezTo>
                    <a:pt x="269836" y="1435426"/>
                    <a:pt x="215705" y="1489557"/>
                    <a:pt x="148931" y="1489557"/>
                  </a:cubicBezTo>
                  <a:lnTo>
                    <a:pt x="120905" y="1489557"/>
                  </a:lnTo>
                  <a:cubicBezTo>
                    <a:pt x="54131" y="1489557"/>
                    <a:pt x="0" y="1435426"/>
                    <a:pt x="0" y="1368652"/>
                  </a:cubicBezTo>
                  <a:lnTo>
                    <a:pt x="0" y="120905"/>
                  </a:lnTo>
                  <a:cubicBezTo>
                    <a:pt x="0" y="54131"/>
                    <a:pt x="54131" y="0"/>
                    <a:pt x="120905" y="0"/>
                  </a:cubicBezTo>
                  <a:close/>
                </a:path>
              </a:pathLst>
            </a:custGeom>
            <a:solidFill>
              <a:srgbClr val="1B294A"/>
            </a:solidFill>
          </p:spPr>
        </p:sp>
        <p:sp>
          <p:nvSpPr>
            <p:cNvPr id="9" name="TextBox 9"/>
            <p:cNvSpPr txBox="1"/>
            <p:nvPr/>
          </p:nvSpPr>
          <p:spPr>
            <a:xfrm>
              <a:off x="0" y="-38100"/>
              <a:ext cx="269836" cy="1527657"/>
            </a:xfrm>
            <a:prstGeom prst="rect">
              <a:avLst/>
            </a:prstGeom>
          </p:spPr>
          <p:txBody>
            <a:bodyPr lIns="50800" tIns="50800" rIns="50800" bIns="50800" rtlCol="0" anchor="ctr"/>
            <a:lstStyle/>
            <a:p>
              <a:pPr algn="l">
                <a:lnSpc>
                  <a:spcPts val="3080"/>
                </a:lnSpc>
              </a:pPr>
              <a:endParaRPr/>
            </a:p>
          </p:txBody>
        </p:sp>
      </p:grpSp>
      <p:sp>
        <p:nvSpPr>
          <p:cNvPr id="10" name="TextBox 10"/>
          <p:cNvSpPr txBox="1"/>
          <p:nvPr/>
        </p:nvSpPr>
        <p:spPr>
          <a:xfrm>
            <a:off x="1028700" y="1389001"/>
            <a:ext cx="4301036" cy="629854"/>
          </a:xfrm>
          <a:prstGeom prst="rect">
            <a:avLst/>
          </a:prstGeom>
        </p:spPr>
        <p:txBody>
          <a:bodyPr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Introduction</a:t>
            </a:r>
          </a:p>
        </p:txBody>
      </p:sp>
      <p:sp>
        <p:nvSpPr>
          <p:cNvPr id="13" name="TextBox 13"/>
          <p:cNvSpPr txBox="1"/>
          <p:nvPr/>
        </p:nvSpPr>
        <p:spPr>
          <a:xfrm>
            <a:off x="1028700" y="3009343"/>
            <a:ext cx="7530780" cy="1943874"/>
          </a:xfrm>
          <a:prstGeom prst="rect">
            <a:avLst/>
          </a:prstGeom>
        </p:spPr>
        <p:txBody>
          <a:bodyPr lIns="0" tIns="0" rIns="0" bIns="0" rtlCol="0" anchor="t">
            <a:spAutoFit/>
          </a:bodyPr>
          <a:lstStyle/>
          <a:p>
            <a:pPr algn="just">
              <a:lnSpc>
                <a:spcPts val="3080"/>
              </a:lnSpc>
            </a:pPr>
            <a:r>
              <a:rPr lang="en-GB" sz="2200" dirty="0">
                <a:solidFill>
                  <a:schemeClr val="bg1">
                    <a:lumMod val="50000"/>
                  </a:schemeClr>
                </a:solidFill>
                <a:latin typeface="Lato"/>
                <a:ea typeface="Lato"/>
                <a:cs typeface="Lato"/>
                <a:sym typeface="Lato"/>
              </a:rPr>
              <a:t>Students often waste hours trying to manually build a class schedule that fits their needs. The process is frustrating, time-consuming, and prone to errors like overlapping classes or inefficient gaps between courses. Finding the perfect schedule should be easier and faster.</a:t>
            </a:r>
            <a:endParaRPr lang="en-US" sz="2200" dirty="0">
              <a:solidFill>
                <a:schemeClr val="bg1">
                  <a:lumMod val="50000"/>
                </a:schemeClr>
              </a:solidFill>
              <a:latin typeface="Lato"/>
              <a:ea typeface="Lato"/>
              <a:cs typeface="Lato"/>
              <a:sym typeface="Lato"/>
            </a:endParaRPr>
          </a:p>
        </p:txBody>
      </p:sp>
      <p:grpSp>
        <p:nvGrpSpPr>
          <p:cNvPr id="14" name="Group 14"/>
          <p:cNvGrpSpPr/>
          <p:nvPr/>
        </p:nvGrpSpPr>
        <p:grpSpPr>
          <a:xfrm>
            <a:off x="-745889" y="8474969"/>
            <a:ext cx="3272804" cy="2498037"/>
            <a:chOff x="0" y="0"/>
            <a:chExt cx="861973" cy="657919"/>
          </a:xfrm>
        </p:grpSpPr>
        <p:sp>
          <p:nvSpPr>
            <p:cNvPr id="15" name="Freeform 15"/>
            <p:cNvSpPr/>
            <p:nvPr/>
          </p:nvSpPr>
          <p:spPr>
            <a:xfrm>
              <a:off x="0" y="0"/>
              <a:ext cx="861973" cy="657919"/>
            </a:xfrm>
            <a:custGeom>
              <a:avLst/>
              <a:gdLst/>
              <a:ahLst/>
              <a:cxnLst/>
              <a:rect l="l" t="t" r="r" b="b"/>
              <a:pathLst>
                <a:path w="861973" h="657919">
                  <a:moveTo>
                    <a:pt x="44945" y="0"/>
                  </a:moveTo>
                  <a:lnTo>
                    <a:pt x="817028" y="0"/>
                  </a:lnTo>
                  <a:cubicBezTo>
                    <a:pt x="828948" y="0"/>
                    <a:pt x="840380" y="4735"/>
                    <a:pt x="848809" y="13164"/>
                  </a:cubicBezTo>
                  <a:cubicBezTo>
                    <a:pt x="857238" y="21593"/>
                    <a:pt x="861973" y="33025"/>
                    <a:pt x="861973" y="44945"/>
                  </a:cubicBezTo>
                  <a:lnTo>
                    <a:pt x="861973" y="612974"/>
                  </a:lnTo>
                  <a:cubicBezTo>
                    <a:pt x="861973" y="624894"/>
                    <a:pt x="857238" y="636326"/>
                    <a:pt x="848809" y="644755"/>
                  </a:cubicBezTo>
                  <a:cubicBezTo>
                    <a:pt x="840380" y="653184"/>
                    <a:pt x="828948" y="657919"/>
                    <a:pt x="817028" y="657919"/>
                  </a:cubicBezTo>
                  <a:lnTo>
                    <a:pt x="44945" y="657919"/>
                  </a:lnTo>
                  <a:cubicBezTo>
                    <a:pt x="33025" y="657919"/>
                    <a:pt x="21593" y="653184"/>
                    <a:pt x="13164" y="644755"/>
                  </a:cubicBezTo>
                  <a:cubicBezTo>
                    <a:pt x="4735" y="636326"/>
                    <a:pt x="0" y="624894"/>
                    <a:pt x="0" y="612974"/>
                  </a:cubicBezTo>
                  <a:lnTo>
                    <a:pt x="0" y="44945"/>
                  </a:lnTo>
                  <a:cubicBezTo>
                    <a:pt x="0" y="33025"/>
                    <a:pt x="4735" y="21593"/>
                    <a:pt x="13164" y="13164"/>
                  </a:cubicBezTo>
                  <a:cubicBezTo>
                    <a:pt x="21593" y="4735"/>
                    <a:pt x="33025" y="0"/>
                    <a:pt x="44945" y="0"/>
                  </a:cubicBezTo>
                  <a:close/>
                </a:path>
              </a:pathLst>
            </a:custGeom>
            <a:solidFill>
              <a:srgbClr val="1B294A"/>
            </a:solidFill>
          </p:spPr>
        </p:sp>
        <p:sp>
          <p:nvSpPr>
            <p:cNvPr id="16" name="TextBox 16"/>
            <p:cNvSpPr txBox="1"/>
            <p:nvPr/>
          </p:nvSpPr>
          <p:spPr>
            <a:xfrm>
              <a:off x="0" y="-38100"/>
              <a:ext cx="861973" cy="696019"/>
            </a:xfrm>
            <a:prstGeom prst="rect">
              <a:avLst/>
            </a:prstGeom>
          </p:spPr>
          <p:txBody>
            <a:bodyPr lIns="50800" tIns="50800" rIns="50800" bIns="50800" rtlCol="0" anchor="ctr"/>
            <a:lstStyle/>
            <a:p>
              <a:pPr algn="ctr">
                <a:lnSpc>
                  <a:spcPts val="3080"/>
                </a:lnSpc>
              </a:pPr>
              <a:endParaRPr/>
            </a:p>
          </p:txBody>
        </p:sp>
      </p:grpSp>
      <p:grpSp>
        <p:nvGrpSpPr>
          <p:cNvPr id="17" name="Group 17"/>
          <p:cNvGrpSpPr/>
          <p:nvPr/>
        </p:nvGrpSpPr>
        <p:grpSpPr>
          <a:xfrm>
            <a:off x="-268645" y="6171493"/>
            <a:ext cx="8828124" cy="3502920"/>
            <a:chOff x="0" y="0"/>
            <a:chExt cx="1006816" cy="399495"/>
          </a:xfrm>
        </p:grpSpPr>
        <p:sp>
          <p:nvSpPr>
            <p:cNvPr id="18" name="Freeform 18"/>
            <p:cNvSpPr/>
            <p:nvPr/>
          </p:nvSpPr>
          <p:spPr>
            <a:xfrm>
              <a:off x="0" y="0"/>
              <a:ext cx="1006816" cy="399495"/>
            </a:xfrm>
            <a:custGeom>
              <a:avLst/>
              <a:gdLst/>
              <a:ahLst/>
              <a:cxnLst/>
              <a:rect l="l" t="t" r="r" b="b"/>
              <a:pathLst>
                <a:path w="1006816" h="399495">
                  <a:moveTo>
                    <a:pt x="20170" y="0"/>
                  </a:moveTo>
                  <a:lnTo>
                    <a:pt x="986646" y="0"/>
                  </a:lnTo>
                  <a:cubicBezTo>
                    <a:pt x="997785" y="0"/>
                    <a:pt x="1006816" y="9030"/>
                    <a:pt x="1006816" y="20170"/>
                  </a:cubicBezTo>
                  <a:lnTo>
                    <a:pt x="1006816" y="379325"/>
                  </a:lnTo>
                  <a:cubicBezTo>
                    <a:pt x="1006816" y="384675"/>
                    <a:pt x="1004691" y="389805"/>
                    <a:pt x="1000908" y="393588"/>
                  </a:cubicBezTo>
                  <a:cubicBezTo>
                    <a:pt x="997126" y="397370"/>
                    <a:pt x="991995" y="399495"/>
                    <a:pt x="986646" y="399495"/>
                  </a:cubicBezTo>
                  <a:lnTo>
                    <a:pt x="20170" y="399495"/>
                  </a:lnTo>
                  <a:cubicBezTo>
                    <a:pt x="9030" y="399495"/>
                    <a:pt x="0" y="390465"/>
                    <a:pt x="0" y="379325"/>
                  </a:cubicBezTo>
                  <a:lnTo>
                    <a:pt x="0" y="20170"/>
                  </a:lnTo>
                  <a:cubicBezTo>
                    <a:pt x="0" y="9030"/>
                    <a:pt x="9030" y="0"/>
                    <a:pt x="20170" y="0"/>
                  </a:cubicBezTo>
                  <a:close/>
                </a:path>
              </a:pathLst>
            </a:custGeom>
            <a:blipFill>
              <a:blip r:embed="rId3"/>
              <a:stretch>
                <a:fillRect t="-60410" b="-7498"/>
              </a:stretch>
            </a:blipFill>
          </p:spPr>
        </p:sp>
      </p:grpSp>
      <p:sp>
        <p:nvSpPr>
          <p:cNvPr id="19" name="TextBox 19"/>
          <p:cNvSpPr txBox="1"/>
          <p:nvPr/>
        </p:nvSpPr>
        <p:spPr>
          <a:xfrm>
            <a:off x="10150698" y="6514792"/>
            <a:ext cx="6704780" cy="2743508"/>
          </a:xfrm>
          <a:prstGeom prst="rect">
            <a:avLst/>
          </a:prstGeom>
        </p:spPr>
        <p:txBody>
          <a:bodyPr lIns="0" tIns="0" rIns="0" bIns="0" rtlCol="0" anchor="t">
            <a:spAutoFit/>
          </a:bodyPr>
          <a:lstStyle/>
          <a:p>
            <a:pPr algn="just">
              <a:lnSpc>
                <a:spcPts val="3080"/>
              </a:lnSpc>
            </a:pPr>
            <a:r>
              <a:rPr lang="en-GB" sz="2200" dirty="0" err="1">
                <a:solidFill>
                  <a:schemeClr val="bg1">
                    <a:lumMod val="50000"/>
                  </a:schemeClr>
                </a:solidFill>
                <a:latin typeface="Lato"/>
                <a:ea typeface="Lato"/>
                <a:cs typeface="Lato"/>
                <a:sym typeface="Lato"/>
              </a:rPr>
              <a:t>PlanIt</a:t>
            </a:r>
            <a:r>
              <a:rPr lang="en-GB" sz="2200" dirty="0">
                <a:solidFill>
                  <a:schemeClr val="bg1">
                    <a:lumMod val="50000"/>
                  </a:schemeClr>
                </a:solidFill>
                <a:latin typeface="Lato"/>
                <a:ea typeface="Lato"/>
                <a:cs typeface="Lato"/>
                <a:sym typeface="Lato"/>
              </a:rPr>
              <a:t> is a smart scheduling tool that automatically generates all possible schedules based on the courses a student selects. In just a few clicks, students can explore every valid option, compare them, and choose the schedule that best fits their preferences — saving time, reducing stress, and making academic planning simple.</a:t>
            </a:r>
            <a:endParaRPr lang="en-US" sz="2200" dirty="0">
              <a:solidFill>
                <a:schemeClr val="bg1">
                  <a:lumMod val="50000"/>
                </a:schemeClr>
              </a:solidFill>
              <a:latin typeface="Lato"/>
              <a:ea typeface="Lato"/>
              <a:cs typeface="Lato"/>
              <a:sym typeface="La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2040034" y="4540735"/>
            <a:ext cx="10944618" cy="1752231"/>
            <a:chOff x="0" y="0"/>
            <a:chExt cx="2882533" cy="461493"/>
          </a:xfrm>
        </p:grpSpPr>
        <p:sp>
          <p:nvSpPr>
            <p:cNvPr id="3" name="Freeform 3"/>
            <p:cNvSpPr/>
            <p:nvPr/>
          </p:nvSpPr>
          <p:spPr>
            <a:xfrm>
              <a:off x="0" y="0"/>
              <a:ext cx="2882533" cy="461493"/>
            </a:xfrm>
            <a:custGeom>
              <a:avLst/>
              <a:gdLst/>
              <a:ahLst/>
              <a:cxnLst/>
              <a:rect l="l" t="t" r="r" b="b"/>
              <a:pathLst>
                <a:path w="2882533" h="461493">
                  <a:moveTo>
                    <a:pt x="0" y="0"/>
                  </a:moveTo>
                  <a:lnTo>
                    <a:pt x="2882533" y="0"/>
                  </a:lnTo>
                  <a:lnTo>
                    <a:pt x="2882533" y="461493"/>
                  </a:lnTo>
                  <a:lnTo>
                    <a:pt x="0" y="461493"/>
                  </a:lnTo>
                  <a:close/>
                </a:path>
              </a:pathLst>
            </a:custGeom>
            <a:solidFill>
              <a:srgbClr val="1B294A"/>
            </a:solidFill>
          </p:spPr>
        </p:sp>
        <p:sp>
          <p:nvSpPr>
            <p:cNvPr id="4" name="TextBox 4"/>
            <p:cNvSpPr txBox="1"/>
            <p:nvPr/>
          </p:nvSpPr>
          <p:spPr>
            <a:xfrm>
              <a:off x="0" y="-38100"/>
              <a:ext cx="2882533" cy="499593"/>
            </a:xfrm>
            <a:prstGeom prst="rect">
              <a:avLst/>
            </a:prstGeom>
          </p:spPr>
          <p:txBody>
            <a:bodyPr lIns="50800" tIns="50800" rIns="50800" bIns="50800" rtlCol="0" anchor="ctr"/>
            <a:lstStyle/>
            <a:p>
              <a:pPr algn="l">
                <a:lnSpc>
                  <a:spcPts val="3080"/>
                </a:lnSpc>
              </a:pPr>
              <a:endParaRPr/>
            </a:p>
          </p:txBody>
        </p:sp>
      </p:grpSp>
      <p:grpSp>
        <p:nvGrpSpPr>
          <p:cNvPr id="5" name="Group 5"/>
          <p:cNvGrpSpPr/>
          <p:nvPr/>
        </p:nvGrpSpPr>
        <p:grpSpPr>
          <a:xfrm>
            <a:off x="-1523511" y="3482897"/>
            <a:ext cx="9412645" cy="4677676"/>
            <a:chOff x="0" y="0"/>
            <a:chExt cx="1073478" cy="533472"/>
          </a:xfrm>
        </p:grpSpPr>
        <p:sp>
          <p:nvSpPr>
            <p:cNvPr id="6" name="Freeform 6"/>
            <p:cNvSpPr/>
            <p:nvPr/>
          </p:nvSpPr>
          <p:spPr>
            <a:xfrm>
              <a:off x="0" y="0"/>
              <a:ext cx="1073478" cy="533472"/>
            </a:xfrm>
            <a:custGeom>
              <a:avLst/>
              <a:gdLst/>
              <a:ahLst/>
              <a:cxnLst/>
              <a:rect l="l" t="t" r="r" b="b"/>
              <a:pathLst>
                <a:path w="1073478" h="533472">
                  <a:moveTo>
                    <a:pt x="18918" y="0"/>
                  </a:moveTo>
                  <a:lnTo>
                    <a:pt x="1054561" y="0"/>
                  </a:lnTo>
                  <a:cubicBezTo>
                    <a:pt x="1059578" y="0"/>
                    <a:pt x="1064390" y="1993"/>
                    <a:pt x="1067937" y="5541"/>
                  </a:cubicBezTo>
                  <a:cubicBezTo>
                    <a:pt x="1071485" y="9089"/>
                    <a:pt x="1073478" y="13900"/>
                    <a:pt x="1073478" y="18918"/>
                  </a:cubicBezTo>
                  <a:lnTo>
                    <a:pt x="1073478" y="514555"/>
                  </a:lnTo>
                  <a:cubicBezTo>
                    <a:pt x="1073478" y="525002"/>
                    <a:pt x="1065009" y="533472"/>
                    <a:pt x="1054561" y="533472"/>
                  </a:cubicBezTo>
                  <a:lnTo>
                    <a:pt x="18918" y="533472"/>
                  </a:lnTo>
                  <a:cubicBezTo>
                    <a:pt x="13900" y="533472"/>
                    <a:pt x="9089" y="531479"/>
                    <a:pt x="5541" y="527931"/>
                  </a:cubicBezTo>
                  <a:cubicBezTo>
                    <a:pt x="1993" y="524384"/>
                    <a:pt x="0" y="519572"/>
                    <a:pt x="0" y="514555"/>
                  </a:cubicBezTo>
                  <a:lnTo>
                    <a:pt x="0" y="18918"/>
                  </a:lnTo>
                  <a:cubicBezTo>
                    <a:pt x="0" y="13900"/>
                    <a:pt x="1993" y="9089"/>
                    <a:pt x="5541" y="5541"/>
                  </a:cubicBezTo>
                  <a:cubicBezTo>
                    <a:pt x="9089" y="1993"/>
                    <a:pt x="13900" y="0"/>
                    <a:pt x="18918" y="0"/>
                  </a:cubicBezTo>
                  <a:close/>
                </a:path>
              </a:pathLst>
            </a:custGeom>
            <a:blipFill>
              <a:blip r:embed="rId2"/>
              <a:stretch>
                <a:fillRect t="-17158" b="-17158"/>
              </a:stretch>
            </a:blipFill>
          </p:spPr>
        </p:sp>
      </p:grpSp>
      <p:grpSp>
        <p:nvGrpSpPr>
          <p:cNvPr id="7" name="Group 7"/>
          <p:cNvGrpSpPr/>
          <p:nvPr/>
        </p:nvGrpSpPr>
        <p:grpSpPr>
          <a:xfrm rot="-5400000">
            <a:off x="2794073" y="-1711927"/>
            <a:ext cx="1024532" cy="7301581"/>
            <a:chOff x="0" y="0"/>
            <a:chExt cx="269836" cy="1923050"/>
          </a:xfrm>
        </p:grpSpPr>
        <p:sp>
          <p:nvSpPr>
            <p:cNvPr id="8" name="Freeform 8"/>
            <p:cNvSpPr/>
            <p:nvPr/>
          </p:nvSpPr>
          <p:spPr>
            <a:xfrm>
              <a:off x="0" y="0"/>
              <a:ext cx="269836" cy="1923050"/>
            </a:xfrm>
            <a:custGeom>
              <a:avLst/>
              <a:gdLst/>
              <a:ahLst/>
              <a:cxnLst/>
              <a:rect l="l" t="t" r="r" b="b"/>
              <a:pathLst>
                <a:path w="269836" h="1923050">
                  <a:moveTo>
                    <a:pt x="120905" y="0"/>
                  </a:moveTo>
                  <a:lnTo>
                    <a:pt x="148931" y="0"/>
                  </a:lnTo>
                  <a:cubicBezTo>
                    <a:pt x="215705" y="0"/>
                    <a:pt x="269836" y="54131"/>
                    <a:pt x="269836" y="120905"/>
                  </a:cubicBezTo>
                  <a:lnTo>
                    <a:pt x="269836" y="1802145"/>
                  </a:lnTo>
                  <a:cubicBezTo>
                    <a:pt x="269836" y="1868919"/>
                    <a:pt x="215705" y="1923050"/>
                    <a:pt x="148931" y="1923050"/>
                  </a:cubicBezTo>
                  <a:lnTo>
                    <a:pt x="120905" y="1923050"/>
                  </a:lnTo>
                  <a:cubicBezTo>
                    <a:pt x="54131" y="1923050"/>
                    <a:pt x="0" y="1868919"/>
                    <a:pt x="0" y="1802145"/>
                  </a:cubicBezTo>
                  <a:lnTo>
                    <a:pt x="0" y="120905"/>
                  </a:lnTo>
                  <a:cubicBezTo>
                    <a:pt x="0" y="54131"/>
                    <a:pt x="54131" y="0"/>
                    <a:pt x="120905" y="0"/>
                  </a:cubicBezTo>
                  <a:close/>
                </a:path>
              </a:pathLst>
            </a:custGeom>
            <a:solidFill>
              <a:srgbClr val="1B294A"/>
            </a:solidFill>
          </p:spPr>
        </p:sp>
        <p:sp>
          <p:nvSpPr>
            <p:cNvPr id="9" name="TextBox 9"/>
            <p:cNvSpPr txBox="1"/>
            <p:nvPr/>
          </p:nvSpPr>
          <p:spPr>
            <a:xfrm>
              <a:off x="0" y="-38100"/>
              <a:ext cx="269836" cy="1961150"/>
            </a:xfrm>
            <a:prstGeom prst="rect">
              <a:avLst/>
            </a:prstGeom>
          </p:spPr>
          <p:txBody>
            <a:bodyPr lIns="50800" tIns="50800" rIns="50800" bIns="50800" rtlCol="0" anchor="ctr"/>
            <a:lstStyle/>
            <a:p>
              <a:pPr algn="l">
                <a:lnSpc>
                  <a:spcPts val="3080"/>
                </a:lnSpc>
              </a:pPr>
              <a:endParaRPr/>
            </a:p>
          </p:txBody>
        </p:sp>
      </p:grpSp>
      <p:sp>
        <p:nvSpPr>
          <p:cNvPr id="10" name="Freeform 10"/>
          <p:cNvSpPr/>
          <p:nvPr/>
        </p:nvSpPr>
        <p:spPr>
          <a:xfrm>
            <a:off x="793084" y="9427398"/>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5094370" y="769132"/>
            <a:ext cx="1038273" cy="259568"/>
          </a:xfrm>
          <a:custGeom>
            <a:avLst/>
            <a:gdLst/>
            <a:ahLst/>
            <a:cxnLst/>
            <a:rect l="l" t="t" r="r" b="b"/>
            <a:pathLst>
              <a:path w="1038273" h="259568">
                <a:moveTo>
                  <a:pt x="0" y="0"/>
                </a:moveTo>
                <a:lnTo>
                  <a:pt x="1038274" y="0"/>
                </a:lnTo>
                <a:lnTo>
                  <a:pt x="1038274"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144000" y="1426597"/>
            <a:ext cx="550563" cy="516528"/>
          </a:xfrm>
          <a:custGeom>
            <a:avLst/>
            <a:gdLst/>
            <a:ahLst/>
            <a:cxnLst/>
            <a:rect l="l" t="t" r="r" b="b"/>
            <a:pathLst>
              <a:path w="550563" h="516528">
                <a:moveTo>
                  <a:pt x="0" y="0"/>
                </a:moveTo>
                <a:lnTo>
                  <a:pt x="550563" y="0"/>
                </a:lnTo>
                <a:lnTo>
                  <a:pt x="550563" y="516528"/>
                </a:lnTo>
                <a:lnTo>
                  <a:pt x="0" y="516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028700" y="1590599"/>
            <a:ext cx="5634730" cy="629854"/>
          </a:xfrm>
          <a:prstGeom prst="rect">
            <a:avLst/>
          </a:prstGeom>
        </p:spPr>
        <p:txBody>
          <a:bodyPr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Project Overview</a:t>
            </a:r>
          </a:p>
        </p:txBody>
      </p:sp>
      <p:sp>
        <p:nvSpPr>
          <p:cNvPr id="14" name="TextBox 14"/>
          <p:cNvSpPr txBox="1"/>
          <p:nvPr/>
        </p:nvSpPr>
        <p:spPr>
          <a:xfrm>
            <a:off x="9918283" y="1925674"/>
            <a:ext cx="5695224" cy="1553448"/>
          </a:xfrm>
          <a:prstGeom prst="rect">
            <a:avLst/>
          </a:prstGeom>
        </p:spPr>
        <p:txBody>
          <a:bodyPr lIns="0" tIns="0" rIns="0" bIns="0" rtlCol="0" anchor="t">
            <a:spAutoFit/>
          </a:bodyPr>
          <a:lstStyle/>
          <a:p>
            <a:pPr algn="just">
              <a:lnSpc>
                <a:spcPts val="3080"/>
              </a:lnSpc>
            </a:pPr>
            <a:r>
              <a:rPr lang="en-GB" sz="2200" dirty="0">
                <a:solidFill>
                  <a:srgbClr val="777879"/>
                </a:solidFill>
                <a:latin typeface="Lato"/>
                <a:ea typeface="Lato"/>
                <a:cs typeface="Lato"/>
                <a:sym typeface="Lato"/>
              </a:rPr>
              <a:t>Instead of manually trying different course combinations, students instantly get all possible schedules, saving them hours of work.</a:t>
            </a:r>
            <a:endParaRPr lang="en-US" sz="2200" dirty="0">
              <a:solidFill>
                <a:srgbClr val="777879"/>
              </a:solidFill>
              <a:latin typeface="Lato"/>
              <a:ea typeface="Lato"/>
              <a:cs typeface="Lato"/>
              <a:sym typeface="Lato"/>
            </a:endParaRPr>
          </a:p>
        </p:txBody>
      </p:sp>
      <p:sp>
        <p:nvSpPr>
          <p:cNvPr id="15" name="TextBox 15"/>
          <p:cNvSpPr txBox="1"/>
          <p:nvPr/>
        </p:nvSpPr>
        <p:spPr>
          <a:xfrm>
            <a:off x="9918283" y="4616314"/>
            <a:ext cx="5695224" cy="1553448"/>
          </a:xfrm>
          <a:prstGeom prst="rect">
            <a:avLst/>
          </a:prstGeom>
        </p:spPr>
        <p:txBody>
          <a:bodyPr lIns="0" tIns="0" rIns="0" bIns="0" rtlCol="0" anchor="t">
            <a:spAutoFit/>
          </a:bodyPr>
          <a:lstStyle/>
          <a:p>
            <a:pPr algn="just">
              <a:lnSpc>
                <a:spcPts val="3080"/>
              </a:lnSpc>
            </a:pPr>
            <a:r>
              <a:rPr lang="en-GB" sz="2200" dirty="0">
                <a:solidFill>
                  <a:srgbClr val="777879"/>
                </a:solidFill>
                <a:latin typeface="Lato"/>
                <a:ea typeface="Lato"/>
                <a:cs typeface="Lato"/>
                <a:sym typeface="Lato"/>
              </a:rPr>
              <a:t>Students can easily compare different schedules to find the best one based on preferred time slots, gaps between classes, or personal commitments.</a:t>
            </a:r>
            <a:endParaRPr lang="en-US" sz="2200" dirty="0">
              <a:solidFill>
                <a:srgbClr val="777879"/>
              </a:solidFill>
              <a:latin typeface="Lato"/>
              <a:ea typeface="Lato"/>
              <a:cs typeface="Lato"/>
              <a:sym typeface="Lato"/>
            </a:endParaRPr>
          </a:p>
        </p:txBody>
      </p:sp>
      <p:sp>
        <p:nvSpPr>
          <p:cNvPr id="16" name="TextBox 16"/>
          <p:cNvSpPr txBox="1"/>
          <p:nvPr/>
        </p:nvSpPr>
        <p:spPr>
          <a:xfrm>
            <a:off x="9918283" y="7306954"/>
            <a:ext cx="5695224" cy="1553448"/>
          </a:xfrm>
          <a:prstGeom prst="rect">
            <a:avLst/>
          </a:prstGeom>
        </p:spPr>
        <p:txBody>
          <a:bodyPr lIns="0" tIns="0" rIns="0" bIns="0" rtlCol="0" anchor="t">
            <a:spAutoFit/>
          </a:bodyPr>
          <a:lstStyle/>
          <a:p>
            <a:pPr algn="just">
              <a:lnSpc>
                <a:spcPts val="3080"/>
              </a:lnSpc>
            </a:pPr>
            <a:r>
              <a:rPr lang="en-GB" sz="2200" dirty="0">
                <a:solidFill>
                  <a:srgbClr val="777879"/>
                </a:solidFill>
                <a:latin typeface="Lato"/>
                <a:ea typeface="Lato"/>
                <a:cs typeface="Lato"/>
                <a:sym typeface="Lato"/>
              </a:rPr>
              <a:t>The system ensures that all generated schedules avoid time conflicts, helping students register without worrying about overlapping classes.</a:t>
            </a:r>
            <a:endParaRPr lang="en-US" sz="2200" dirty="0">
              <a:solidFill>
                <a:srgbClr val="777879"/>
              </a:solidFill>
              <a:latin typeface="Lato"/>
              <a:ea typeface="Lato"/>
              <a:cs typeface="Lato"/>
              <a:sym typeface="Lato"/>
            </a:endParaRPr>
          </a:p>
        </p:txBody>
      </p:sp>
      <p:sp>
        <p:nvSpPr>
          <p:cNvPr id="17" name="TextBox 17"/>
          <p:cNvSpPr txBox="1"/>
          <p:nvPr/>
        </p:nvSpPr>
        <p:spPr>
          <a:xfrm>
            <a:off x="1752600" y="2511717"/>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Why Choose </a:t>
            </a:r>
            <a:r>
              <a:rPr lang="en-US" sz="2700" b="1" dirty="0" err="1">
                <a:solidFill>
                  <a:srgbClr val="1B294A"/>
                </a:solidFill>
                <a:latin typeface="Montserrat Bold"/>
                <a:ea typeface="Montserrat Bold"/>
                <a:cs typeface="Montserrat Bold"/>
                <a:sym typeface="Montserrat Bold"/>
              </a:rPr>
              <a:t>PlanIt</a:t>
            </a:r>
            <a:r>
              <a:rPr lang="en-US" sz="2700" b="1" dirty="0">
                <a:solidFill>
                  <a:srgbClr val="1B294A"/>
                </a:solidFill>
                <a:latin typeface="Montserrat Bold"/>
                <a:ea typeface="Montserrat Bold"/>
                <a:cs typeface="Montserrat Bold"/>
                <a:sym typeface="Montserrat Bold"/>
              </a:rPr>
              <a:t>?</a:t>
            </a:r>
          </a:p>
        </p:txBody>
      </p:sp>
      <p:sp>
        <p:nvSpPr>
          <p:cNvPr id="18" name="TextBox 18"/>
          <p:cNvSpPr txBox="1"/>
          <p:nvPr/>
        </p:nvSpPr>
        <p:spPr>
          <a:xfrm>
            <a:off x="9918283" y="4060118"/>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02 Flexibility &amp; Customization</a:t>
            </a:r>
          </a:p>
        </p:txBody>
      </p:sp>
      <p:sp>
        <p:nvSpPr>
          <p:cNvPr id="19" name="TextBox 19"/>
          <p:cNvSpPr txBox="1"/>
          <p:nvPr/>
        </p:nvSpPr>
        <p:spPr>
          <a:xfrm>
            <a:off x="9918283" y="6741263"/>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03 Conflict-Free Scheduling</a:t>
            </a:r>
          </a:p>
        </p:txBody>
      </p:sp>
      <p:sp>
        <p:nvSpPr>
          <p:cNvPr id="20" name="Freeform 20"/>
          <p:cNvSpPr/>
          <p:nvPr/>
        </p:nvSpPr>
        <p:spPr>
          <a:xfrm>
            <a:off x="9144000" y="4107743"/>
            <a:ext cx="550563" cy="516528"/>
          </a:xfrm>
          <a:custGeom>
            <a:avLst/>
            <a:gdLst/>
            <a:ahLst/>
            <a:cxnLst/>
            <a:rect l="l" t="t" r="r" b="b"/>
            <a:pathLst>
              <a:path w="550563" h="516528">
                <a:moveTo>
                  <a:pt x="0" y="0"/>
                </a:moveTo>
                <a:lnTo>
                  <a:pt x="550563" y="0"/>
                </a:lnTo>
                <a:lnTo>
                  <a:pt x="550563" y="516527"/>
                </a:lnTo>
                <a:lnTo>
                  <a:pt x="0" y="516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9144000" y="6838052"/>
            <a:ext cx="550563" cy="516528"/>
          </a:xfrm>
          <a:custGeom>
            <a:avLst/>
            <a:gdLst/>
            <a:ahLst/>
            <a:cxnLst/>
            <a:rect l="l" t="t" r="r" b="b"/>
            <a:pathLst>
              <a:path w="550563" h="516528">
                <a:moveTo>
                  <a:pt x="0" y="0"/>
                </a:moveTo>
                <a:lnTo>
                  <a:pt x="550563" y="0"/>
                </a:lnTo>
                <a:lnTo>
                  <a:pt x="550563" y="516527"/>
                </a:lnTo>
                <a:lnTo>
                  <a:pt x="0" y="5165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10">
            <a:extLst>
              <a:ext uri="{FF2B5EF4-FFF2-40B4-BE49-F238E27FC236}">
                <a16:creationId xmlns:a16="http://schemas.microsoft.com/office/drawing/2014/main" id="{518103AA-80EA-4E18-B573-2DC0BBE9C547}"/>
              </a:ext>
            </a:extLst>
          </p:cNvPr>
          <p:cNvSpPr/>
          <p:nvPr/>
        </p:nvSpPr>
        <p:spPr>
          <a:xfrm>
            <a:off x="509563" y="2638944"/>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18">
            <a:extLst>
              <a:ext uri="{FF2B5EF4-FFF2-40B4-BE49-F238E27FC236}">
                <a16:creationId xmlns:a16="http://schemas.microsoft.com/office/drawing/2014/main" id="{186A02DB-B8E4-4C30-9640-8F7D7931DA3D}"/>
              </a:ext>
            </a:extLst>
          </p:cNvPr>
          <p:cNvSpPr txBox="1"/>
          <p:nvPr/>
        </p:nvSpPr>
        <p:spPr>
          <a:xfrm>
            <a:off x="9918283" y="1426597"/>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01 Time-Saving &amp; Efficiency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02516" y="2373945"/>
            <a:ext cx="5813951" cy="5539110"/>
          </a:xfrm>
          <a:custGeom>
            <a:avLst/>
            <a:gdLst/>
            <a:ahLst/>
            <a:cxnLst/>
            <a:rect l="l" t="t" r="r" b="b"/>
            <a:pathLst>
              <a:path w="5813951" h="5539110">
                <a:moveTo>
                  <a:pt x="0" y="0"/>
                </a:moveTo>
                <a:lnTo>
                  <a:pt x="5813951" y="0"/>
                </a:lnTo>
                <a:lnTo>
                  <a:pt x="5813951" y="5539110"/>
                </a:lnTo>
                <a:lnTo>
                  <a:pt x="0" y="55391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1702918"/>
            <a:ext cx="4150545" cy="669859"/>
          </a:xfrm>
          <a:prstGeom prst="rect">
            <a:avLst/>
          </a:prstGeom>
        </p:spPr>
        <p:txBody>
          <a:bodyPr lIns="0" tIns="0" rIns="0" bIns="0" rtlCol="0" anchor="t">
            <a:spAutoFit/>
          </a:bodyPr>
          <a:lstStyle/>
          <a:p>
            <a:pPr algn="l">
              <a:lnSpc>
                <a:spcPts val="5599"/>
              </a:lnSpc>
            </a:pPr>
            <a:r>
              <a:rPr lang="en-US" sz="3999" b="1">
                <a:solidFill>
                  <a:srgbClr val="FFFFFF"/>
                </a:solidFill>
                <a:latin typeface="Montserrat Bold"/>
                <a:ea typeface="Montserrat Bold"/>
                <a:cs typeface="Montserrat Bold"/>
                <a:sym typeface="Montserrat Bold"/>
              </a:rPr>
              <a:t>Results</a:t>
            </a:r>
          </a:p>
        </p:txBody>
      </p:sp>
      <p:sp>
        <p:nvSpPr>
          <p:cNvPr id="7" name="TextBox 7"/>
          <p:cNvSpPr txBox="1"/>
          <p:nvPr/>
        </p:nvSpPr>
        <p:spPr>
          <a:xfrm>
            <a:off x="2267214" y="3907426"/>
            <a:ext cx="6419586" cy="755784"/>
          </a:xfrm>
          <a:prstGeom prst="rect">
            <a:avLst/>
          </a:prstGeom>
        </p:spPr>
        <p:txBody>
          <a:bodyPr wrap="square" lIns="0" tIns="0" rIns="0" bIns="0" rtlCol="0" anchor="t">
            <a:spAutoFit/>
          </a:bodyPr>
          <a:lstStyle/>
          <a:p>
            <a:pPr algn="just">
              <a:lnSpc>
                <a:spcPts val="3080"/>
              </a:lnSpc>
            </a:pPr>
            <a:r>
              <a:rPr lang="en-GB" sz="2200" dirty="0">
                <a:solidFill>
                  <a:srgbClr val="777879"/>
                </a:solidFill>
                <a:latin typeface="Lato"/>
                <a:ea typeface="Lato"/>
                <a:cs typeface="Lato"/>
                <a:sym typeface="Lato"/>
              </a:rPr>
              <a:t>Begin by choosing the courses you want to take for the upcoming semester.</a:t>
            </a:r>
            <a:endParaRPr lang="en-US" sz="2200" dirty="0">
              <a:solidFill>
                <a:srgbClr val="777879"/>
              </a:solidFill>
              <a:latin typeface="Lato"/>
              <a:ea typeface="Lato"/>
              <a:cs typeface="Lato"/>
              <a:sym typeface="Lato"/>
            </a:endParaRPr>
          </a:p>
        </p:txBody>
      </p:sp>
      <p:sp>
        <p:nvSpPr>
          <p:cNvPr id="8" name="TextBox 8"/>
          <p:cNvSpPr txBox="1"/>
          <p:nvPr/>
        </p:nvSpPr>
        <p:spPr>
          <a:xfrm>
            <a:off x="2267214" y="5771694"/>
            <a:ext cx="6419586" cy="1153329"/>
          </a:xfrm>
          <a:prstGeom prst="rect">
            <a:avLst/>
          </a:prstGeom>
        </p:spPr>
        <p:txBody>
          <a:bodyPr wrap="square" lIns="0" tIns="0" rIns="0" bIns="0" rtlCol="0" anchor="t">
            <a:spAutoFit/>
          </a:bodyPr>
          <a:lstStyle/>
          <a:p>
            <a:pPr algn="just">
              <a:lnSpc>
                <a:spcPts val="3080"/>
              </a:lnSpc>
            </a:pPr>
            <a:r>
              <a:rPr lang="en-GB" sz="2200" dirty="0">
                <a:solidFill>
                  <a:srgbClr val="777879"/>
                </a:solidFill>
                <a:latin typeface="Lato"/>
                <a:ea typeface="Lato"/>
                <a:cs typeface="Lato"/>
                <a:sym typeface="Lato"/>
              </a:rPr>
              <a:t>The website will automatically calculate all possible combinations of schedules based on the available courses.</a:t>
            </a:r>
            <a:endParaRPr lang="en-US" sz="2200" dirty="0">
              <a:solidFill>
                <a:srgbClr val="777879"/>
              </a:solidFill>
              <a:latin typeface="Lato"/>
              <a:ea typeface="Lato"/>
              <a:cs typeface="Lato"/>
              <a:sym typeface="Lato"/>
            </a:endParaRPr>
          </a:p>
        </p:txBody>
      </p:sp>
      <p:grpSp>
        <p:nvGrpSpPr>
          <p:cNvPr id="9" name="Group 9"/>
          <p:cNvGrpSpPr/>
          <p:nvPr/>
        </p:nvGrpSpPr>
        <p:grpSpPr>
          <a:xfrm>
            <a:off x="1028700" y="3223837"/>
            <a:ext cx="809650" cy="737408"/>
            <a:chOff x="0" y="0"/>
            <a:chExt cx="213241" cy="194214"/>
          </a:xfrm>
        </p:grpSpPr>
        <p:sp>
          <p:nvSpPr>
            <p:cNvPr id="10" name="Freeform 10"/>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11" name="TextBox 11"/>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sp>
        <p:nvSpPr>
          <p:cNvPr id="12" name="TextBox 12"/>
          <p:cNvSpPr txBox="1"/>
          <p:nvPr/>
        </p:nvSpPr>
        <p:spPr>
          <a:xfrm>
            <a:off x="1028700" y="3260753"/>
            <a:ext cx="809650" cy="580258"/>
          </a:xfrm>
          <a:prstGeom prst="rect">
            <a:avLst/>
          </a:prstGeom>
        </p:spPr>
        <p:txBody>
          <a:bodyPr lIns="0" tIns="0" rIns="0" bIns="0" rtlCol="0" anchor="t">
            <a:spAutoFit/>
          </a:bodyPr>
          <a:lstStyle/>
          <a:p>
            <a:pPr algn="ctr">
              <a:lnSpc>
                <a:spcPts val="4760"/>
              </a:lnSpc>
            </a:pPr>
            <a:r>
              <a:rPr lang="en-US" sz="3400" b="1">
                <a:solidFill>
                  <a:srgbClr val="FFFFFF"/>
                </a:solidFill>
                <a:latin typeface="Lato Bold"/>
                <a:ea typeface="Lato Bold"/>
                <a:cs typeface="Lato Bold"/>
                <a:sym typeface="Lato Bold"/>
              </a:rPr>
              <a:t>01</a:t>
            </a:r>
          </a:p>
        </p:txBody>
      </p:sp>
      <p:grpSp>
        <p:nvGrpSpPr>
          <p:cNvPr id="13" name="Group 13"/>
          <p:cNvGrpSpPr/>
          <p:nvPr/>
        </p:nvGrpSpPr>
        <p:grpSpPr>
          <a:xfrm>
            <a:off x="1028700" y="5034286"/>
            <a:ext cx="809650" cy="737408"/>
            <a:chOff x="0" y="0"/>
            <a:chExt cx="213241" cy="194214"/>
          </a:xfrm>
        </p:grpSpPr>
        <p:sp>
          <p:nvSpPr>
            <p:cNvPr id="14" name="Freeform 14"/>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15" name="TextBox 15"/>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sp>
        <p:nvSpPr>
          <p:cNvPr id="16" name="TextBox 16"/>
          <p:cNvSpPr txBox="1"/>
          <p:nvPr/>
        </p:nvSpPr>
        <p:spPr>
          <a:xfrm>
            <a:off x="1028700" y="5071203"/>
            <a:ext cx="809650" cy="580258"/>
          </a:xfrm>
          <a:prstGeom prst="rect">
            <a:avLst/>
          </a:prstGeom>
        </p:spPr>
        <p:txBody>
          <a:bodyPr lIns="0" tIns="0" rIns="0" bIns="0" rtlCol="0" anchor="t">
            <a:spAutoFit/>
          </a:bodyPr>
          <a:lstStyle/>
          <a:p>
            <a:pPr algn="ctr">
              <a:lnSpc>
                <a:spcPts val="4760"/>
              </a:lnSpc>
            </a:pPr>
            <a:r>
              <a:rPr lang="en-US" sz="3400" b="1">
                <a:solidFill>
                  <a:srgbClr val="FFFFFF"/>
                </a:solidFill>
                <a:latin typeface="Lato Bold"/>
                <a:ea typeface="Lato Bold"/>
                <a:cs typeface="Lato Bold"/>
                <a:sym typeface="Lato Bold"/>
              </a:rPr>
              <a:t>02</a:t>
            </a:r>
          </a:p>
        </p:txBody>
      </p:sp>
      <p:grpSp>
        <p:nvGrpSpPr>
          <p:cNvPr id="17" name="Group 17"/>
          <p:cNvGrpSpPr/>
          <p:nvPr/>
        </p:nvGrpSpPr>
        <p:grpSpPr>
          <a:xfrm>
            <a:off x="-145632" y="9217980"/>
            <a:ext cx="19255699" cy="1752231"/>
            <a:chOff x="0" y="0"/>
            <a:chExt cx="5071460" cy="461493"/>
          </a:xfrm>
        </p:grpSpPr>
        <p:sp>
          <p:nvSpPr>
            <p:cNvPr id="18" name="Freeform 18"/>
            <p:cNvSpPr/>
            <p:nvPr/>
          </p:nvSpPr>
          <p:spPr>
            <a:xfrm>
              <a:off x="0" y="0"/>
              <a:ext cx="5071460" cy="461493"/>
            </a:xfrm>
            <a:custGeom>
              <a:avLst/>
              <a:gdLst/>
              <a:ahLst/>
              <a:cxnLst/>
              <a:rect l="l" t="t" r="r" b="b"/>
              <a:pathLst>
                <a:path w="5071460" h="461493">
                  <a:moveTo>
                    <a:pt x="0" y="0"/>
                  </a:moveTo>
                  <a:lnTo>
                    <a:pt x="5071460" y="0"/>
                  </a:lnTo>
                  <a:lnTo>
                    <a:pt x="5071460" y="461493"/>
                  </a:lnTo>
                  <a:lnTo>
                    <a:pt x="0" y="461493"/>
                  </a:lnTo>
                  <a:close/>
                </a:path>
              </a:pathLst>
            </a:custGeom>
            <a:solidFill>
              <a:srgbClr val="1B294A"/>
            </a:solidFill>
          </p:spPr>
        </p:sp>
        <p:sp>
          <p:nvSpPr>
            <p:cNvPr id="19" name="TextBox 19"/>
            <p:cNvSpPr txBox="1"/>
            <p:nvPr/>
          </p:nvSpPr>
          <p:spPr>
            <a:xfrm>
              <a:off x="0" y="-38100"/>
              <a:ext cx="5071460" cy="499593"/>
            </a:xfrm>
            <a:prstGeom prst="rect">
              <a:avLst/>
            </a:prstGeom>
          </p:spPr>
          <p:txBody>
            <a:bodyPr lIns="50800" tIns="50800" rIns="50800" bIns="50800" rtlCol="0" anchor="ctr"/>
            <a:lstStyle/>
            <a:p>
              <a:pPr algn="l">
                <a:lnSpc>
                  <a:spcPts val="3080"/>
                </a:lnSpc>
              </a:pPr>
              <a:endParaRPr/>
            </a:p>
          </p:txBody>
        </p:sp>
      </p:grpSp>
      <p:sp>
        <p:nvSpPr>
          <p:cNvPr id="20" name="Freeform 20"/>
          <p:cNvSpPr/>
          <p:nvPr/>
        </p:nvSpPr>
        <p:spPr>
          <a:xfrm>
            <a:off x="16221027" y="1028700"/>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1" name="Group 7">
            <a:extLst>
              <a:ext uri="{FF2B5EF4-FFF2-40B4-BE49-F238E27FC236}">
                <a16:creationId xmlns:a16="http://schemas.microsoft.com/office/drawing/2014/main" id="{95D438C3-0EB8-4370-8BD3-2726D8E58D7E}"/>
              </a:ext>
            </a:extLst>
          </p:cNvPr>
          <p:cNvGrpSpPr/>
          <p:nvPr/>
        </p:nvGrpSpPr>
        <p:grpSpPr>
          <a:xfrm rot="-5400000">
            <a:off x="2794073" y="-1711927"/>
            <a:ext cx="1024532" cy="7301581"/>
            <a:chOff x="0" y="0"/>
            <a:chExt cx="269836" cy="1923050"/>
          </a:xfrm>
        </p:grpSpPr>
        <p:sp>
          <p:nvSpPr>
            <p:cNvPr id="22" name="Freeform 8">
              <a:extLst>
                <a:ext uri="{FF2B5EF4-FFF2-40B4-BE49-F238E27FC236}">
                  <a16:creationId xmlns:a16="http://schemas.microsoft.com/office/drawing/2014/main" id="{1707D9EA-9C14-406E-92AC-4099443EC800}"/>
                </a:ext>
              </a:extLst>
            </p:cNvPr>
            <p:cNvSpPr/>
            <p:nvPr/>
          </p:nvSpPr>
          <p:spPr>
            <a:xfrm>
              <a:off x="0" y="0"/>
              <a:ext cx="269836" cy="1923050"/>
            </a:xfrm>
            <a:custGeom>
              <a:avLst/>
              <a:gdLst/>
              <a:ahLst/>
              <a:cxnLst/>
              <a:rect l="l" t="t" r="r" b="b"/>
              <a:pathLst>
                <a:path w="269836" h="1923050">
                  <a:moveTo>
                    <a:pt x="120905" y="0"/>
                  </a:moveTo>
                  <a:lnTo>
                    <a:pt x="148931" y="0"/>
                  </a:lnTo>
                  <a:cubicBezTo>
                    <a:pt x="215705" y="0"/>
                    <a:pt x="269836" y="54131"/>
                    <a:pt x="269836" y="120905"/>
                  </a:cubicBezTo>
                  <a:lnTo>
                    <a:pt x="269836" y="1802145"/>
                  </a:lnTo>
                  <a:cubicBezTo>
                    <a:pt x="269836" y="1868919"/>
                    <a:pt x="215705" y="1923050"/>
                    <a:pt x="148931" y="1923050"/>
                  </a:cubicBezTo>
                  <a:lnTo>
                    <a:pt x="120905" y="1923050"/>
                  </a:lnTo>
                  <a:cubicBezTo>
                    <a:pt x="54131" y="1923050"/>
                    <a:pt x="0" y="1868919"/>
                    <a:pt x="0" y="1802145"/>
                  </a:cubicBezTo>
                  <a:lnTo>
                    <a:pt x="0" y="120905"/>
                  </a:lnTo>
                  <a:cubicBezTo>
                    <a:pt x="0" y="54131"/>
                    <a:pt x="54131" y="0"/>
                    <a:pt x="120905" y="0"/>
                  </a:cubicBezTo>
                  <a:close/>
                </a:path>
              </a:pathLst>
            </a:custGeom>
            <a:solidFill>
              <a:srgbClr val="1B294A"/>
            </a:solidFill>
          </p:spPr>
        </p:sp>
        <p:sp>
          <p:nvSpPr>
            <p:cNvPr id="23" name="TextBox 9">
              <a:extLst>
                <a:ext uri="{FF2B5EF4-FFF2-40B4-BE49-F238E27FC236}">
                  <a16:creationId xmlns:a16="http://schemas.microsoft.com/office/drawing/2014/main" id="{C84730B7-D559-4A47-9CAA-7D3700A82E2C}"/>
                </a:ext>
              </a:extLst>
            </p:cNvPr>
            <p:cNvSpPr txBox="1"/>
            <p:nvPr/>
          </p:nvSpPr>
          <p:spPr>
            <a:xfrm>
              <a:off x="0" y="-38100"/>
              <a:ext cx="269836" cy="1961150"/>
            </a:xfrm>
            <a:prstGeom prst="rect">
              <a:avLst/>
            </a:prstGeom>
          </p:spPr>
          <p:txBody>
            <a:bodyPr lIns="50800" tIns="50800" rIns="50800" bIns="50800" rtlCol="0" anchor="ctr"/>
            <a:lstStyle/>
            <a:p>
              <a:pPr algn="l">
                <a:lnSpc>
                  <a:spcPts val="3080"/>
                </a:lnSpc>
              </a:pPr>
              <a:endParaRPr/>
            </a:p>
          </p:txBody>
        </p:sp>
      </p:grpSp>
      <p:sp>
        <p:nvSpPr>
          <p:cNvPr id="24" name="TextBox 13">
            <a:extLst>
              <a:ext uri="{FF2B5EF4-FFF2-40B4-BE49-F238E27FC236}">
                <a16:creationId xmlns:a16="http://schemas.microsoft.com/office/drawing/2014/main" id="{287298F7-65E8-4A15-A6E1-35E527A0AC31}"/>
              </a:ext>
            </a:extLst>
          </p:cNvPr>
          <p:cNvSpPr txBox="1"/>
          <p:nvPr/>
        </p:nvSpPr>
        <p:spPr>
          <a:xfrm>
            <a:off x="1028700" y="1590599"/>
            <a:ext cx="5634730" cy="629854"/>
          </a:xfrm>
          <a:prstGeom prst="rect">
            <a:avLst/>
          </a:prstGeom>
        </p:spPr>
        <p:txBody>
          <a:bodyPr lIns="0" tIns="0" rIns="0" bIns="0" rtlCol="0" anchor="t">
            <a:spAutoFit/>
          </a:bodyPr>
          <a:lstStyle/>
          <a:p>
            <a:pPr algn="l">
              <a:lnSpc>
                <a:spcPts val="5179"/>
              </a:lnSpc>
            </a:pPr>
            <a:r>
              <a:rPr lang="en-US" sz="3699" b="1" dirty="0">
                <a:solidFill>
                  <a:srgbClr val="FFFFFF"/>
                </a:solidFill>
                <a:latin typeface="Montserrat Bold"/>
                <a:ea typeface="Montserrat Bold"/>
                <a:cs typeface="Montserrat Bold"/>
                <a:sym typeface="Montserrat Bold"/>
              </a:rPr>
              <a:t>Project Overview</a:t>
            </a:r>
          </a:p>
        </p:txBody>
      </p:sp>
      <p:sp>
        <p:nvSpPr>
          <p:cNvPr id="27" name="TextBox 17">
            <a:extLst>
              <a:ext uri="{FF2B5EF4-FFF2-40B4-BE49-F238E27FC236}">
                <a16:creationId xmlns:a16="http://schemas.microsoft.com/office/drawing/2014/main" id="{08DAF8AF-C298-4F83-890D-CCE58A870EA1}"/>
              </a:ext>
            </a:extLst>
          </p:cNvPr>
          <p:cNvSpPr txBox="1"/>
          <p:nvPr/>
        </p:nvSpPr>
        <p:spPr>
          <a:xfrm>
            <a:off x="1752600" y="2511717"/>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How does it work?</a:t>
            </a:r>
          </a:p>
        </p:txBody>
      </p:sp>
      <p:sp>
        <p:nvSpPr>
          <p:cNvPr id="28" name="Freeform 10">
            <a:extLst>
              <a:ext uri="{FF2B5EF4-FFF2-40B4-BE49-F238E27FC236}">
                <a16:creationId xmlns:a16="http://schemas.microsoft.com/office/drawing/2014/main" id="{52F82402-730E-4C8D-89B3-E24C14C7C04F}"/>
              </a:ext>
            </a:extLst>
          </p:cNvPr>
          <p:cNvSpPr/>
          <p:nvPr/>
        </p:nvSpPr>
        <p:spPr>
          <a:xfrm>
            <a:off x="509563" y="2638944"/>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TextBox 8">
            <a:extLst>
              <a:ext uri="{FF2B5EF4-FFF2-40B4-BE49-F238E27FC236}">
                <a16:creationId xmlns:a16="http://schemas.microsoft.com/office/drawing/2014/main" id="{1E5D7266-175C-443F-8C19-803BCE986BD3}"/>
              </a:ext>
            </a:extLst>
          </p:cNvPr>
          <p:cNvSpPr txBox="1"/>
          <p:nvPr/>
        </p:nvSpPr>
        <p:spPr>
          <a:xfrm>
            <a:off x="2267214" y="7841636"/>
            <a:ext cx="6419586" cy="1153329"/>
          </a:xfrm>
          <a:prstGeom prst="rect">
            <a:avLst/>
          </a:prstGeom>
        </p:spPr>
        <p:txBody>
          <a:bodyPr wrap="square" lIns="0" tIns="0" rIns="0" bIns="0" rtlCol="0" anchor="t">
            <a:spAutoFit/>
          </a:bodyPr>
          <a:lstStyle/>
          <a:p>
            <a:pPr algn="just">
              <a:lnSpc>
                <a:spcPts val="3080"/>
              </a:lnSpc>
            </a:pPr>
            <a:r>
              <a:rPr lang="en-GB" sz="2200" dirty="0">
                <a:solidFill>
                  <a:srgbClr val="777879"/>
                </a:solidFill>
                <a:latin typeface="Lato"/>
                <a:ea typeface="Lato"/>
                <a:cs typeface="Lato"/>
                <a:sym typeface="Lato"/>
              </a:rPr>
              <a:t>Once you find the schedule that works best for you, select it to finalize your semester plan. Don’t forget to save it, so you can come back to it later on.</a:t>
            </a:r>
            <a:endParaRPr lang="en-US" sz="2200" dirty="0">
              <a:solidFill>
                <a:srgbClr val="777879"/>
              </a:solidFill>
              <a:latin typeface="Lato"/>
              <a:ea typeface="Lato"/>
              <a:cs typeface="Lato"/>
              <a:sym typeface="Lato"/>
            </a:endParaRPr>
          </a:p>
        </p:txBody>
      </p:sp>
      <p:grpSp>
        <p:nvGrpSpPr>
          <p:cNvPr id="30" name="Group 13">
            <a:extLst>
              <a:ext uri="{FF2B5EF4-FFF2-40B4-BE49-F238E27FC236}">
                <a16:creationId xmlns:a16="http://schemas.microsoft.com/office/drawing/2014/main" id="{58055DE7-C9F9-4B83-9C1A-078E3D921AF6}"/>
              </a:ext>
            </a:extLst>
          </p:cNvPr>
          <p:cNvGrpSpPr/>
          <p:nvPr/>
        </p:nvGrpSpPr>
        <p:grpSpPr>
          <a:xfrm>
            <a:off x="1028700" y="7085786"/>
            <a:ext cx="809650" cy="737408"/>
            <a:chOff x="0" y="0"/>
            <a:chExt cx="213241" cy="194214"/>
          </a:xfrm>
        </p:grpSpPr>
        <p:sp>
          <p:nvSpPr>
            <p:cNvPr id="31" name="Freeform 14">
              <a:extLst>
                <a:ext uri="{FF2B5EF4-FFF2-40B4-BE49-F238E27FC236}">
                  <a16:creationId xmlns:a16="http://schemas.microsoft.com/office/drawing/2014/main" id="{D4661C45-97F7-4342-B7C0-8EE8F5DF7C7C}"/>
                </a:ext>
              </a:extLst>
            </p:cNvPr>
            <p:cNvSpPr/>
            <p:nvPr/>
          </p:nvSpPr>
          <p:spPr>
            <a:xfrm>
              <a:off x="0" y="0"/>
              <a:ext cx="213241" cy="194214"/>
            </a:xfrm>
            <a:custGeom>
              <a:avLst/>
              <a:gdLst/>
              <a:ahLst/>
              <a:cxnLst/>
              <a:rect l="l" t="t" r="r" b="b"/>
              <a:pathLst>
                <a:path w="213241" h="194214">
                  <a:moveTo>
                    <a:pt x="0" y="0"/>
                  </a:moveTo>
                  <a:lnTo>
                    <a:pt x="213241" y="0"/>
                  </a:lnTo>
                  <a:lnTo>
                    <a:pt x="213241" y="194214"/>
                  </a:lnTo>
                  <a:lnTo>
                    <a:pt x="0" y="194214"/>
                  </a:lnTo>
                  <a:close/>
                </a:path>
              </a:pathLst>
            </a:custGeom>
            <a:solidFill>
              <a:srgbClr val="1B294A"/>
            </a:solidFill>
          </p:spPr>
        </p:sp>
        <p:sp>
          <p:nvSpPr>
            <p:cNvPr id="32" name="TextBox 15">
              <a:extLst>
                <a:ext uri="{FF2B5EF4-FFF2-40B4-BE49-F238E27FC236}">
                  <a16:creationId xmlns:a16="http://schemas.microsoft.com/office/drawing/2014/main" id="{D02A4F79-5AA3-44D8-8E37-90808D860544}"/>
                </a:ext>
              </a:extLst>
            </p:cNvPr>
            <p:cNvSpPr txBox="1"/>
            <p:nvPr/>
          </p:nvSpPr>
          <p:spPr>
            <a:xfrm>
              <a:off x="0" y="-38100"/>
              <a:ext cx="213241" cy="232314"/>
            </a:xfrm>
            <a:prstGeom prst="rect">
              <a:avLst/>
            </a:prstGeom>
          </p:spPr>
          <p:txBody>
            <a:bodyPr lIns="50800" tIns="50800" rIns="50800" bIns="50800" rtlCol="0" anchor="ctr"/>
            <a:lstStyle/>
            <a:p>
              <a:pPr algn="ctr">
                <a:lnSpc>
                  <a:spcPts val="3080"/>
                </a:lnSpc>
              </a:pPr>
              <a:endParaRPr/>
            </a:p>
          </p:txBody>
        </p:sp>
      </p:grpSp>
      <p:sp>
        <p:nvSpPr>
          <p:cNvPr id="33" name="TextBox 16">
            <a:extLst>
              <a:ext uri="{FF2B5EF4-FFF2-40B4-BE49-F238E27FC236}">
                <a16:creationId xmlns:a16="http://schemas.microsoft.com/office/drawing/2014/main" id="{816D595F-D74E-417B-8505-BD0993370C65}"/>
              </a:ext>
            </a:extLst>
          </p:cNvPr>
          <p:cNvSpPr txBox="1"/>
          <p:nvPr/>
        </p:nvSpPr>
        <p:spPr>
          <a:xfrm>
            <a:off x="1028700" y="7122703"/>
            <a:ext cx="809650" cy="554511"/>
          </a:xfrm>
          <a:prstGeom prst="rect">
            <a:avLst/>
          </a:prstGeom>
        </p:spPr>
        <p:txBody>
          <a:bodyPr lIns="0" tIns="0" rIns="0" bIns="0" rtlCol="0" anchor="t">
            <a:spAutoFit/>
          </a:bodyPr>
          <a:lstStyle/>
          <a:p>
            <a:pPr algn="ctr">
              <a:lnSpc>
                <a:spcPts val="4760"/>
              </a:lnSpc>
            </a:pPr>
            <a:r>
              <a:rPr lang="en-US" sz="3400" b="1" dirty="0">
                <a:solidFill>
                  <a:srgbClr val="FFFFFF"/>
                </a:solidFill>
                <a:latin typeface="Lato Bold"/>
                <a:ea typeface="Lato Bold"/>
                <a:cs typeface="Lato Bold"/>
                <a:sym typeface="Lato Bold"/>
              </a:rPr>
              <a:t>03</a:t>
            </a:r>
          </a:p>
        </p:txBody>
      </p:sp>
      <p:sp>
        <p:nvSpPr>
          <p:cNvPr id="34" name="TextBox 18">
            <a:extLst>
              <a:ext uri="{FF2B5EF4-FFF2-40B4-BE49-F238E27FC236}">
                <a16:creationId xmlns:a16="http://schemas.microsoft.com/office/drawing/2014/main" id="{86501D6D-83FB-4244-8517-E16C3F745BB8}"/>
              </a:ext>
            </a:extLst>
          </p:cNvPr>
          <p:cNvSpPr txBox="1"/>
          <p:nvPr/>
        </p:nvSpPr>
        <p:spPr>
          <a:xfrm>
            <a:off x="2267214" y="7225113"/>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Choose your Ideal Schedule</a:t>
            </a:r>
          </a:p>
        </p:txBody>
      </p:sp>
      <p:sp>
        <p:nvSpPr>
          <p:cNvPr id="35" name="TextBox 18">
            <a:extLst>
              <a:ext uri="{FF2B5EF4-FFF2-40B4-BE49-F238E27FC236}">
                <a16:creationId xmlns:a16="http://schemas.microsoft.com/office/drawing/2014/main" id="{F8035144-B7AC-4151-ADF4-700735009140}"/>
              </a:ext>
            </a:extLst>
          </p:cNvPr>
          <p:cNvSpPr txBox="1"/>
          <p:nvPr/>
        </p:nvSpPr>
        <p:spPr>
          <a:xfrm>
            <a:off x="2252044" y="5148967"/>
            <a:ext cx="6693317" cy="451021"/>
          </a:xfrm>
          <a:prstGeom prst="rect">
            <a:avLst/>
          </a:prstGeom>
        </p:spPr>
        <p:txBody>
          <a:bodyPr wrap="square"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Generate All Possible Schedules</a:t>
            </a:r>
          </a:p>
        </p:txBody>
      </p:sp>
      <p:sp>
        <p:nvSpPr>
          <p:cNvPr id="36" name="TextBox 18">
            <a:extLst>
              <a:ext uri="{FF2B5EF4-FFF2-40B4-BE49-F238E27FC236}">
                <a16:creationId xmlns:a16="http://schemas.microsoft.com/office/drawing/2014/main" id="{C116BA59-1F7F-436C-9D23-6EC850A0F452}"/>
              </a:ext>
            </a:extLst>
          </p:cNvPr>
          <p:cNvSpPr txBox="1"/>
          <p:nvPr/>
        </p:nvSpPr>
        <p:spPr>
          <a:xfrm>
            <a:off x="2252044" y="3336165"/>
            <a:ext cx="5695224" cy="455295"/>
          </a:xfrm>
          <a:prstGeom prst="rect">
            <a:avLst/>
          </a:prstGeom>
        </p:spPr>
        <p:txBody>
          <a:bodyPr lIns="0" tIns="0" rIns="0" bIns="0" rtlCol="0" anchor="t">
            <a:spAutoFit/>
          </a:bodyPr>
          <a:lstStyle/>
          <a:p>
            <a:pPr algn="l">
              <a:lnSpc>
                <a:spcPts val="3779"/>
              </a:lnSpc>
            </a:pPr>
            <a:r>
              <a:rPr lang="en-US" sz="2700" b="1" dirty="0">
                <a:solidFill>
                  <a:srgbClr val="1B294A"/>
                </a:solidFill>
                <a:latin typeface="Montserrat Bold"/>
                <a:ea typeface="Montserrat Bold"/>
                <a:cs typeface="Montserrat Bold"/>
                <a:sym typeface="Montserrat Bold"/>
              </a:rPr>
              <a:t>Select your Courses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2261188" y="-2096161"/>
            <a:ext cx="1024532" cy="5916401"/>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just">
                <a:lnSpc>
                  <a:spcPts val="3080"/>
                </a:lnSpc>
              </a:pPr>
              <a:endParaRPr/>
            </a:p>
          </p:txBody>
        </p:sp>
      </p:grpSp>
      <p:sp>
        <p:nvSpPr>
          <p:cNvPr id="11" name="TextBox 11"/>
          <p:cNvSpPr txBox="1"/>
          <p:nvPr/>
        </p:nvSpPr>
        <p:spPr>
          <a:xfrm>
            <a:off x="1038510" y="547112"/>
            <a:ext cx="4693145" cy="629854"/>
          </a:xfrm>
          <a:prstGeom prst="rect">
            <a:avLst/>
          </a:prstGeom>
        </p:spPr>
        <p:txBody>
          <a:bodyPr lIns="0" tIns="0" rIns="0" bIns="0" rtlCol="0" anchor="t">
            <a:spAutoFit/>
          </a:bodyPr>
          <a:lstStyle/>
          <a:p>
            <a:pPr algn="just">
              <a:lnSpc>
                <a:spcPts val="5179"/>
              </a:lnSpc>
            </a:pPr>
            <a:r>
              <a:rPr lang="en-US" sz="3699" b="1" dirty="0">
                <a:solidFill>
                  <a:srgbClr val="FFFFFF"/>
                </a:solidFill>
                <a:latin typeface="Montserrat Bold"/>
                <a:ea typeface="Montserrat Bold"/>
                <a:cs typeface="Montserrat Bold"/>
                <a:sym typeface="Montserrat Bold"/>
              </a:rPr>
              <a:t>Key Features</a:t>
            </a:r>
          </a:p>
        </p:txBody>
      </p:sp>
      <p:sp>
        <p:nvSpPr>
          <p:cNvPr id="15" name="Freeform 15"/>
          <p:cNvSpPr/>
          <p:nvPr/>
        </p:nvSpPr>
        <p:spPr>
          <a:xfrm>
            <a:off x="793084" y="9160013"/>
            <a:ext cx="1038273" cy="259568"/>
          </a:xfrm>
          <a:custGeom>
            <a:avLst/>
            <a:gdLst/>
            <a:ahLst/>
            <a:cxnLst/>
            <a:rect l="l" t="t" r="r" b="b"/>
            <a:pathLst>
              <a:path w="1038273" h="259568">
                <a:moveTo>
                  <a:pt x="0" y="0"/>
                </a:moveTo>
                <a:lnTo>
                  <a:pt x="1038273" y="0"/>
                </a:lnTo>
                <a:lnTo>
                  <a:pt x="1038273" y="259569"/>
                </a:lnTo>
                <a:lnTo>
                  <a:pt x="0" y="2595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4706600" y="63399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5">
            <a:extLst>
              <a:ext uri="{FF2B5EF4-FFF2-40B4-BE49-F238E27FC236}">
                <a16:creationId xmlns:a16="http://schemas.microsoft.com/office/drawing/2014/main" id="{5CB595DE-B55A-409F-AA8A-D859BBA1D9F9}"/>
              </a:ext>
            </a:extLst>
          </p:cNvPr>
          <p:cNvSpPr txBox="1"/>
          <p:nvPr/>
        </p:nvSpPr>
        <p:spPr>
          <a:xfrm>
            <a:off x="685405" y="2324100"/>
            <a:ext cx="7280258" cy="1878206"/>
          </a:xfrm>
          <a:prstGeom prst="rect">
            <a:avLst/>
          </a:prstGeom>
          <a:noFill/>
        </p:spPr>
        <p:txBody>
          <a:bodyPr wrap="square">
            <a:spAutoFit/>
          </a:bodyPr>
          <a:lstStyle/>
          <a:p>
            <a:pPr algn="just">
              <a:lnSpc>
                <a:spcPct val="150000"/>
              </a:lnSpc>
            </a:pPr>
            <a:r>
              <a:rPr lang="en-GB" sz="2000" b="1" dirty="0">
                <a:solidFill>
                  <a:schemeClr val="bg1">
                    <a:lumMod val="50000"/>
                  </a:schemeClr>
                </a:solidFill>
                <a:latin typeface="Lato Bold"/>
                <a:ea typeface="Lato Bold"/>
                <a:cs typeface="Lato Bold"/>
                <a:sym typeface="Lato Bold"/>
              </a:rPr>
              <a:t>Our platform offers two types of login: Regular User and Supervisor. Regular users can easily generate schedules, manage their selections, and access personal account features for a smooth experience.</a:t>
            </a:r>
          </a:p>
        </p:txBody>
      </p:sp>
      <p:sp>
        <p:nvSpPr>
          <p:cNvPr id="34" name="TextBox 33">
            <a:extLst>
              <a:ext uri="{FF2B5EF4-FFF2-40B4-BE49-F238E27FC236}">
                <a16:creationId xmlns:a16="http://schemas.microsoft.com/office/drawing/2014/main" id="{64FF40CB-5598-4A8C-A36D-13B63A997937}"/>
              </a:ext>
            </a:extLst>
          </p:cNvPr>
          <p:cNvSpPr txBox="1"/>
          <p:nvPr/>
        </p:nvSpPr>
        <p:spPr>
          <a:xfrm>
            <a:off x="10277093" y="6692879"/>
            <a:ext cx="7280258" cy="2339871"/>
          </a:xfrm>
          <a:prstGeom prst="rect">
            <a:avLst/>
          </a:prstGeom>
          <a:noFill/>
        </p:spPr>
        <p:txBody>
          <a:bodyPr wrap="square">
            <a:spAutoFit/>
          </a:bodyPr>
          <a:lstStyle/>
          <a:p>
            <a:pPr algn="just">
              <a:lnSpc>
                <a:spcPct val="150000"/>
              </a:lnSpc>
            </a:pPr>
            <a:r>
              <a:rPr lang="en-GB" sz="2000" b="1" dirty="0">
                <a:solidFill>
                  <a:schemeClr val="bg1">
                    <a:lumMod val="50000"/>
                  </a:schemeClr>
                </a:solidFill>
                <a:latin typeface="Lato Bold"/>
                <a:ea typeface="Lato Bold"/>
                <a:cs typeface="Lato Bold"/>
                <a:sym typeface="Lato Bold"/>
              </a:rPr>
              <a:t>Supervisors have enhanced access with additional features, including updating the course database, changing academic terms, viewing and managing the list of supervisors and communications through an inbox. This separation ensures better system control and organization.</a:t>
            </a:r>
          </a:p>
        </p:txBody>
      </p:sp>
      <p:pic>
        <p:nvPicPr>
          <p:cNvPr id="37" name="Picture 36">
            <a:extLst>
              <a:ext uri="{FF2B5EF4-FFF2-40B4-BE49-F238E27FC236}">
                <a16:creationId xmlns:a16="http://schemas.microsoft.com/office/drawing/2014/main" id="{A3753878-030E-4F25-8826-66F6DC4600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267" y="5532847"/>
            <a:ext cx="9636933" cy="4404380"/>
          </a:xfrm>
          <a:prstGeom prst="rect">
            <a:avLst/>
          </a:prstGeom>
        </p:spPr>
      </p:pic>
      <p:pic>
        <p:nvPicPr>
          <p:cNvPr id="39" name="Picture 38">
            <a:extLst>
              <a:ext uri="{FF2B5EF4-FFF2-40B4-BE49-F238E27FC236}">
                <a16:creationId xmlns:a16="http://schemas.microsoft.com/office/drawing/2014/main" id="{69D1D7F3-B4EF-47D8-84C8-44E198FF62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800" y="1440883"/>
            <a:ext cx="9636933" cy="43893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2261188" y="-2096161"/>
            <a:ext cx="1024532" cy="5916401"/>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just">
                <a:lnSpc>
                  <a:spcPts val="3080"/>
                </a:lnSpc>
              </a:pPr>
              <a:endParaRPr/>
            </a:p>
          </p:txBody>
        </p:sp>
      </p:grpSp>
      <p:sp>
        <p:nvSpPr>
          <p:cNvPr id="11" name="TextBox 11"/>
          <p:cNvSpPr txBox="1"/>
          <p:nvPr/>
        </p:nvSpPr>
        <p:spPr>
          <a:xfrm>
            <a:off x="1038510" y="547112"/>
            <a:ext cx="4693145" cy="629854"/>
          </a:xfrm>
          <a:prstGeom prst="rect">
            <a:avLst/>
          </a:prstGeom>
        </p:spPr>
        <p:txBody>
          <a:bodyPr lIns="0" tIns="0" rIns="0" bIns="0" rtlCol="0" anchor="t">
            <a:spAutoFit/>
          </a:bodyPr>
          <a:lstStyle/>
          <a:p>
            <a:pPr algn="just">
              <a:lnSpc>
                <a:spcPts val="5179"/>
              </a:lnSpc>
            </a:pPr>
            <a:r>
              <a:rPr lang="en-US" sz="3699" b="1" dirty="0">
                <a:solidFill>
                  <a:srgbClr val="FFFFFF"/>
                </a:solidFill>
                <a:latin typeface="Montserrat Bold"/>
                <a:ea typeface="Montserrat Bold"/>
                <a:cs typeface="Montserrat Bold"/>
                <a:sym typeface="Montserrat Bold"/>
              </a:rPr>
              <a:t>Key Features</a:t>
            </a:r>
          </a:p>
        </p:txBody>
      </p:sp>
      <p:sp>
        <p:nvSpPr>
          <p:cNvPr id="15" name="Freeform 15"/>
          <p:cNvSpPr/>
          <p:nvPr/>
        </p:nvSpPr>
        <p:spPr>
          <a:xfrm>
            <a:off x="793084" y="9160013"/>
            <a:ext cx="1038273" cy="259568"/>
          </a:xfrm>
          <a:custGeom>
            <a:avLst/>
            <a:gdLst/>
            <a:ahLst/>
            <a:cxnLst/>
            <a:rect l="l" t="t" r="r" b="b"/>
            <a:pathLst>
              <a:path w="1038273" h="259568">
                <a:moveTo>
                  <a:pt x="0" y="0"/>
                </a:moveTo>
                <a:lnTo>
                  <a:pt x="1038273" y="0"/>
                </a:lnTo>
                <a:lnTo>
                  <a:pt x="1038273" y="259569"/>
                </a:lnTo>
                <a:lnTo>
                  <a:pt x="0" y="25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4706600" y="63399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0" name="Picture 19">
            <a:extLst>
              <a:ext uri="{FF2B5EF4-FFF2-40B4-BE49-F238E27FC236}">
                <a16:creationId xmlns:a16="http://schemas.microsoft.com/office/drawing/2014/main" id="{23DE3C34-B7ED-48F9-A568-6196203E9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800" y="1257423"/>
            <a:ext cx="9800668" cy="4479211"/>
          </a:xfrm>
          <a:prstGeom prst="rect">
            <a:avLst/>
          </a:prstGeom>
        </p:spPr>
      </p:pic>
      <p:sp>
        <p:nvSpPr>
          <p:cNvPr id="26" name="TextBox 25">
            <a:extLst>
              <a:ext uri="{FF2B5EF4-FFF2-40B4-BE49-F238E27FC236}">
                <a16:creationId xmlns:a16="http://schemas.microsoft.com/office/drawing/2014/main" id="{5CB595DE-B55A-409F-AA8A-D859BBA1D9F9}"/>
              </a:ext>
            </a:extLst>
          </p:cNvPr>
          <p:cNvSpPr txBox="1"/>
          <p:nvPr/>
        </p:nvSpPr>
        <p:spPr>
          <a:xfrm>
            <a:off x="793084" y="1905280"/>
            <a:ext cx="7280258" cy="3263201"/>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Easily search for subjects using the search bar, with real-time filtering as you type.</a:t>
            </a:r>
          </a:p>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Click to select or deselect courses, with updates on the number of selected subjects.</a:t>
            </a:r>
          </a:p>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Submit your selected subjects for further processing, with the option to review and modify your choices before confirming.</a:t>
            </a:r>
          </a:p>
        </p:txBody>
      </p:sp>
      <p:sp>
        <p:nvSpPr>
          <p:cNvPr id="34" name="TextBox 33">
            <a:extLst>
              <a:ext uri="{FF2B5EF4-FFF2-40B4-BE49-F238E27FC236}">
                <a16:creationId xmlns:a16="http://schemas.microsoft.com/office/drawing/2014/main" id="{64FF40CB-5598-4A8C-A36D-13B63A997937}"/>
              </a:ext>
            </a:extLst>
          </p:cNvPr>
          <p:cNvSpPr txBox="1"/>
          <p:nvPr/>
        </p:nvSpPr>
        <p:spPr>
          <a:xfrm>
            <a:off x="10453254" y="6791567"/>
            <a:ext cx="7280258" cy="1416542"/>
          </a:xfrm>
          <a:prstGeom prst="rect">
            <a:avLst/>
          </a:prstGeom>
          <a:noFill/>
        </p:spPr>
        <p:txBody>
          <a:bodyPr wrap="square">
            <a:spAutoFit/>
          </a:bodyPr>
          <a:lstStyle/>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After searching for selecting your subjects, start selecting your courses.</a:t>
            </a:r>
          </a:p>
          <a:p>
            <a:pPr marL="342900" indent="-342900" algn="just">
              <a:lnSpc>
                <a:spcPct val="150000"/>
              </a:lnSpc>
              <a:buFont typeface="Wingdings" panose="05000000000000000000" pitchFamily="2" charset="2"/>
              <a:buChar char="v"/>
            </a:pPr>
            <a:r>
              <a:rPr lang="en-GB" sz="2000" b="1" dirty="0">
                <a:solidFill>
                  <a:schemeClr val="bg1">
                    <a:lumMod val="50000"/>
                  </a:schemeClr>
                </a:solidFill>
                <a:latin typeface="Lato Bold"/>
                <a:ea typeface="Lato Bold"/>
                <a:cs typeface="Lato Bold"/>
                <a:sym typeface="Lato Bold"/>
              </a:rPr>
              <a:t>You can always go back if you change your mind.</a:t>
            </a:r>
          </a:p>
        </p:txBody>
      </p:sp>
      <p:pic>
        <p:nvPicPr>
          <p:cNvPr id="5" name="Picture 4">
            <a:extLst>
              <a:ext uri="{FF2B5EF4-FFF2-40B4-BE49-F238E27FC236}">
                <a16:creationId xmlns:a16="http://schemas.microsoft.com/office/drawing/2014/main" id="{63D3BA7E-C75E-4AE3-8456-B8CFDE70F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5458016"/>
            <a:ext cx="9817449" cy="4479211"/>
          </a:xfrm>
          <a:prstGeom prst="rect">
            <a:avLst/>
          </a:prstGeom>
        </p:spPr>
      </p:pic>
    </p:spTree>
    <p:extLst>
      <p:ext uri="{BB962C8B-B14F-4D97-AF65-F5344CB8AC3E}">
        <p14:creationId xmlns:p14="http://schemas.microsoft.com/office/powerpoint/2010/main" val="995889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rot="-5400000">
            <a:off x="2261188" y="-2096161"/>
            <a:ext cx="1024532" cy="5916401"/>
            <a:chOff x="0" y="0"/>
            <a:chExt cx="269836" cy="1558229"/>
          </a:xfrm>
        </p:grpSpPr>
        <p:sp>
          <p:nvSpPr>
            <p:cNvPr id="9" name="Freeform 9"/>
            <p:cNvSpPr/>
            <p:nvPr/>
          </p:nvSpPr>
          <p:spPr>
            <a:xfrm>
              <a:off x="0" y="0"/>
              <a:ext cx="269836" cy="1558229"/>
            </a:xfrm>
            <a:custGeom>
              <a:avLst/>
              <a:gdLst/>
              <a:ahLst/>
              <a:cxnLst/>
              <a:rect l="l" t="t" r="r" b="b"/>
              <a:pathLst>
                <a:path w="269836" h="1558229">
                  <a:moveTo>
                    <a:pt x="120905" y="0"/>
                  </a:moveTo>
                  <a:lnTo>
                    <a:pt x="148931" y="0"/>
                  </a:lnTo>
                  <a:cubicBezTo>
                    <a:pt x="215705" y="0"/>
                    <a:pt x="269836" y="54131"/>
                    <a:pt x="269836" y="120905"/>
                  </a:cubicBezTo>
                  <a:lnTo>
                    <a:pt x="269836" y="1437324"/>
                  </a:lnTo>
                  <a:cubicBezTo>
                    <a:pt x="269836" y="1504098"/>
                    <a:pt x="215705" y="1558229"/>
                    <a:pt x="148931" y="1558229"/>
                  </a:cubicBezTo>
                  <a:lnTo>
                    <a:pt x="120905" y="1558229"/>
                  </a:lnTo>
                  <a:cubicBezTo>
                    <a:pt x="54131" y="1558229"/>
                    <a:pt x="0" y="1504098"/>
                    <a:pt x="0" y="1437324"/>
                  </a:cubicBezTo>
                  <a:lnTo>
                    <a:pt x="0" y="120905"/>
                  </a:lnTo>
                  <a:cubicBezTo>
                    <a:pt x="0" y="54131"/>
                    <a:pt x="54131" y="0"/>
                    <a:pt x="120905" y="0"/>
                  </a:cubicBezTo>
                  <a:close/>
                </a:path>
              </a:pathLst>
            </a:custGeom>
            <a:solidFill>
              <a:srgbClr val="1B294A"/>
            </a:solidFill>
          </p:spPr>
        </p:sp>
        <p:sp>
          <p:nvSpPr>
            <p:cNvPr id="10" name="TextBox 10"/>
            <p:cNvSpPr txBox="1"/>
            <p:nvPr/>
          </p:nvSpPr>
          <p:spPr>
            <a:xfrm>
              <a:off x="0" y="-38100"/>
              <a:ext cx="269836" cy="1596329"/>
            </a:xfrm>
            <a:prstGeom prst="rect">
              <a:avLst/>
            </a:prstGeom>
          </p:spPr>
          <p:txBody>
            <a:bodyPr lIns="50800" tIns="50800" rIns="50800" bIns="50800" rtlCol="0" anchor="ctr"/>
            <a:lstStyle/>
            <a:p>
              <a:pPr algn="just">
                <a:lnSpc>
                  <a:spcPts val="3080"/>
                </a:lnSpc>
              </a:pPr>
              <a:endParaRPr/>
            </a:p>
          </p:txBody>
        </p:sp>
      </p:grpSp>
      <p:sp>
        <p:nvSpPr>
          <p:cNvPr id="11" name="TextBox 11"/>
          <p:cNvSpPr txBox="1"/>
          <p:nvPr/>
        </p:nvSpPr>
        <p:spPr>
          <a:xfrm>
            <a:off x="1038510" y="547112"/>
            <a:ext cx="4693145" cy="629854"/>
          </a:xfrm>
          <a:prstGeom prst="rect">
            <a:avLst/>
          </a:prstGeom>
        </p:spPr>
        <p:txBody>
          <a:bodyPr lIns="0" tIns="0" rIns="0" bIns="0" rtlCol="0" anchor="t">
            <a:spAutoFit/>
          </a:bodyPr>
          <a:lstStyle/>
          <a:p>
            <a:pPr algn="just">
              <a:lnSpc>
                <a:spcPts val="5179"/>
              </a:lnSpc>
            </a:pPr>
            <a:r>
              <a:rPr lang="en-US" sz="3699" b="1" dirty="0">
                <a:solidFill>
                  <a:srgbClr val="FFFFFF"/>
                </a:solidFill>
                <a:latin typeface="Montserrat Bold"/>
                <a:ea typeface="Montserrat Bold"/>
                <a:cs typeface="Montserrat Bold"/>
                <a:sym typeface="Montserrat Bold"/>
              </a:rPr>
              <a:t>Key Features</a:t>
            </a:r>
          </a:p>
        </p:txBody>
      </p:sp>
      <p:sp>
        <p:nvSpPr>
          <p:cNvPr id="15" name="Freeform 15"/>
          <p:cNvSpPr/>
          <p:nvPr/>
        </p:nvSpPr>
        <p:spPr>
          <a:xfrm>
            <a:off x="793084" y="9160013"/>
            <a:ext cx="1038273" cy="259568"/>
          </a:xfrm>
          <a:custGeom>
            <a:avLst/>
            <a:gdLst/>
            <a:ahLst/>
            <a:cxnLst/>
            <a:rect l="l" t="t" r="r" b="b"/>
            <a:pathLst>
              <a:path w="1038273" h="259568">
                <a:moveTo>
                  <a:pt x="0" y="0"/>
                </a:moveTo>
                <a:lnTo>
                  <a:pt x="1038273" y="0"/>
                </a:lnTo>
                <a:lnTo>
                  <a:pt x="1038273" y="259569"/>
                </a:lnTo>
                <a:lnTo>
                  <a:pt x="0" y="259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4706600" y="633996"/>
            <a:ext cx="1038273" cy="259568"/>
          </a:xfrm>
          <a:custGeom>
            <a:avLst/>
            <a:gdLst/>
            <a:ahLst/>
            <a:cxnLst/>
            <a:rect l="l" t="t" r="r" b="b"/>
            <a:pathLst>
              <a:path w="1038273" h="259568">
                <a:moveTo>
                  <a:pt x="0" y="0"/>
                </a:moveTo>
                <a:lnTo>
                  <a:pt x="1038273" y="0"/>
                </a:lnTo>
                <a:lnTo>
                  <a:pt x="1038273" y="259568"/>
                </a:lnTo>
                <a:lnTo>
                  <a:pt x="0" y="2595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5">
            <a:extLst>
              <a:ext uri="{FF2B5EF4-FFF2-40B4-BE49-F238E27FC236}">
                <a16:creationId xmlns:a16="http://schemas.microsoft.com/office/drawing/2014/main" id="{5CB595DE-B55A-409F-AA8A-D859BBA1D9F9}"/>
              </a:ext>
            </a:extLst>
          </p:cNvPr>
          <p:cNvSpPr txBox="1"/>
          <p:nvPr/>
        </p:nvSpPr>
        <p:spPr>
          <a:xfrm>
            <a:off x="10668000" y="2278030"/>
            <a:ext cx="7280258" cy="1878206"/>
          </a:xfrm>
          <a:prstGeom prst="rect">
            <a:avLst/>
          </a:prstGeom>
          <a:noFill/>
        </p:spPr>
        <p:txBody>
          <a:bodyPr wrap="square">
            <a:spAutoFit/>
          </a:bodyPr>
          <a:lstStyle/>
          <a:p>
            <a:pPr algn="just">
              <a:lnSpc>
                <a:spcPct val="150000"/>
              </a:lnSpc>
            </a:pPr>
            <a:r>
              <a:rPr lang="en-GB" sz="2000" b="1" dirty="0">
                <a:solidFill>
                  <a:schemeClr val="bg1">
                    <a:lumMod val="50000"/>
                  </a:schemeClr>
                </a:solidFill>
                <a:latin typeface="Lato Bold"/>
                <a:ea typeface="Lato Bold"/>
                <a:cs typeface="Lato Bold"/>
                <a:sym typeface="Lato Bold"/>
              </a:rPr>
              <a:t>The user can now review their selected courses and specify their preferred campus location—Jbeil, Beirut, or both. This ensures that the final schedule matches the user's location preferences before finding the schedules.</a:t>
            </a:r>
          </a:p>
        </p:txBody>
      </p:sp>
      <p:sp>
        <p:nvSpPr>
          <p:cNvPr id="34" name="TextBox 33">
            <a:extLst>
              <a:ext uri="{FF2B5EF4-FFF2-40B4-BE49-F238E27FC236}">
                <a16:creationId xmlns:a16="http://schemas.microsoft.com/office/drawing/2014/main" id="{64FF40CB-5598-4A8C-A36D-13B63A997937}"/>
              </a:ext>
            </a:extLst>
          </p:cNvPr>
          <p:cNvSpPr txBox="1"/>
          <p:nvPr/>
        </p:nvSpPr>
        <p:spPr>
          <a:xfrm>
            <a:off x="509307" y="6572947"/>
            <a:ext cx="7280258" cy="2339871"/>
          </a:xfrm>
          <a:prstGeom prst="rect">
            <a:avLst/>
          </a:prstGeom>
          <a:noFill/>
        </p:spPr>
        <p:txBody>
          <a:bodyPr wrap="square">
            <a:spAutoFit/>
          </a:bodyPr>
          <a:lstStyle/>
          <a:p>
            <a:pPr algn="just">
              <a:lnSpc>
                <a:spcPct val="150000"/>
              </a:lnSpc>
            </a:pPr>
            <a:r>
              <a:rPr lang="en-GB" sz="2000" b="1" dirty="0">
                <a:solidFill>
                  <a:schemeClr val="bg1">
                    <a:lumMod val="50000"/>
                  </a:schemeClr>
                </a:solidFill>
                <a:latin typeface="Lato Bold"/>
                <a:ea typeface="Lato Bold"/>
                <a:cs typeface="Lato Bold"/>
                <a:sym typeface="Lato Bold"/>
              </a:rPr>
              <a:t>Users can view the earliest and latest times of each generated schedule. They have the option to name their preferred schedule and save it for future reference, with the ability to save up to 10 schedules. This allows for easy management and quick access to their chosen timetables later.</a:t>
            </a:r>
          </a:p>
        </p:txBody>
      </p:sp>
      <p:pic>
        <p:nvPicPr>
          <p:cNvPr id="3" name="Picture 2">
            <a:extLst>
              <a:ext uri="{FF2B5EF4-FFF2-40B4-BE49-F238E27FC236}">
                <a16:creationId xmlns:a16="http://schemas.microsoft.com/office/drawing/2014/main" id="{818AB032-A2FA-4653-915B-B29097431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672" y="1635351"/>
            <a:ext cx="10262197" cy="4479211"/>
          </a:xfrm>
          <a:prstGeom prst="rect">
            <a:avLst/>
          </a:prstGeom>
        </p:spPr>
      </p:pic>
      <p:pic>
        <p:nvPicPr>
          <p:cNvPr id="4" name="Picture 3">
            <a:extLst>
              <a:ext uri="{FF2B5EF4-FFF2-40B4-BE49-F238E27FC236}">
                <a16:creationId xmlns:a16="http://schemas.microsoft.com/office/drawing/2014/main" id="{69637033-BE4E-4AF7-929B-A8CBC81C4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7200" y="5540702"/>
            <a:ext cx="9753600" cy="4404360"/>
          </a:xfrm>
          <a:prstGeom prst="rect">
            <a:avLst/>
          </a:prstGeom>
        </p:spPr>
      </p:pic>
    </p:spTree>
    <p:extLst>
      <p:ext uri="{BB962C8B-B14F-4D97-AF65-F5344CB8AC3E}">
        <p14:creationId xmlns:p14="http://schemas.microsoft.com/office/powerpoint/2010/main" val="222061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907</Words>
  <Application>Microsoft Office PowerPoint</Application>
  <PresentationFormat>Custom</PresentationFormat>
  <Paragraphs>94</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Lato</vt:lpstr>
      <vt:lpstr>Arial</vt:lpstr>
      <vt:lpstr>Wingdings</vt:lpstr>
      <vt:lpstr>Archivo Black</vt:lpstr>
      <vt:lpstr>Calibri</vt:lpstr>
      <vt:lpstr>Montserrat Bold</vt:lpstr>
      <vt:lpstr>Lato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Blue and White Modern Thesis Defense Presentation</dc:title>
  <dc:creator>Romy</dc:creator>
  <cp:lastModifiedBy>Romy Matar</cp:lastModifiedBy>
  <cp:revision>35</cp:revision>
  <dcterms:created xsi:type="dcterms:W3CDTF">2006-08-16T00:00:00Z</dcterms:created>
  <dcterms:modified xsi:type="dcterms:W3CDTF">2025-04-27T20:35:35Z</dcterms:modified>
  <dc:identifier>DAGl0unM2QI</dc:identifier>
</cp:coreProperties>
</file>